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sldIdLst>
    <p:sldId id="256" r:id="rId2"/>
    <p:sldId id="258" r:id="rId3"/>
    <p:sldId id="265" r:id="rId4"/>
    <p:sldId id="266" r:id="rId5"/>
    <p:sldId id="267" r:id="rId6"/>
    <p:sldId id="268" r:id="rId7"/>
    <p:sldId id="269" r:id="rId8"/>
    <p:sldId id="270"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7FD6B231-E005-4A42-8819-4D8D0ECDAF29}">
          <p14:sldIdLst>
            <p14:sldId id="256"/>
            <p14:sldId id="258"/>
            <p14:sldId id="265"/>
            <p14:sldId id="266"/>
            <p14:sldId id="267"/>
            <p14:sldId id="268"/>
            <p14:sldId id="269"/>
            <p14:sldId id="2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1" autoAdjust="0"/>
    <p:restoredTop sz="94660"/>
  </p:normalViewPr>
  <p:slideViewPr>
    <p:cSldViewPr snapToGrid="0">
      <p:cViewPr varScale="1">
        <p:scale>
          <a:sx n="82" d="100"/>
          <a:sy n="82" d="100"/>
        </p:scale>
        <p:origin x="629"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0AD09A-0672-47B0-B542-6F930BDDDBD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8F81258-552E-4A09-A1CF-F8854474DF49}">
      <dgm:prSet custT="1"/>
      <dgm:spPr/>
      <dgm:t>
        <a:bodyPr/>
        <a:lstStyle/>
        <a:p>
          <a:pPr algn="ctr" rtl="0"/>
          <a:endParaRPr lang="en-US" sz="4400" b="1" dirty="0">
            <a:solidFill>
              <a:srgbClr val="FFFF00"/>
            </a:solidFill>
            <a:latin typeface="Times New Roman" panose="02020603050405020304" pitchFamily="18" charset="0"/>
            <a:cs typeface="Times New Roman" panose="02020603050405020304" pitchFamily="18" charset="0"/>
          </a:endParaRPr>
        </a:p>
        <a:p>
          <a:pPr algn="ctr" rtl="0"/>
          <a:r>
            <a:rPr lang="en-US" sz="4400" b="1" dirty="0">
              <a:solidFill>
                <a:srgbClr val="FFFF00"/>
              </a:solidFill>
              <a:latin typeface="Times New Roman" panose="02020603050405020304" pitchFamily="18" charset="0"/>
              <a:cs typeface="Times New Roman" panose="02020603050405020304" pitchFamily="18" charset="0"/>
            </a:rPr>
            <a:t>TƯ VẤN CHUYÊN ĐỀ HIV/AIDS </a:t>
          </a:r>
          <a:br>
            <a:rPr lang="en-US" sz="4400" b="1" dirty="0">
              <a:latin typeface="Times New Roman" panose="02020603050405020304" pitchFamily="18" charset="0"/>
              <a:cs typeface="Times New Roman" panose="02020603050405020304" pitchFamily="18" charset="0"/>
            </a:rPr>
          </a:br>
          <a:r>
            <a:rPr lang="en-US" sz="4400" b="1" dirty="0">
              <a:solidFill>
                <a:srgbClr val="002060"/>
              </a:solidFill>
              <a:latin typeface="Times New Roman" panose="02020603050405020304" pitchFamily="18" charset="0"/>
              <a:cs typeface="Times New Roman" panose="02020603050405020304" pitchFamily="18" charset="0"/>
            </a:rPr>
            <a:t>TRƯỜNG TIỂU HỌC VĨNH HÒA A</a:t>
          </a:r>
          <a:br>
            <a:rPr lang="en-US" sz="4400" dirty="0">
              <a:solidFill>
                <a:srgbClr val="002060"/>
              </a:solidFill>
              <a:latin typeface="Times New Roman" panose="02020603050405020304" pitchFamily="18" charset="0"/>
              <a:cs typeface="Times New Roman" panose="02020603050405020304" pitchFamily="18" charset="0"/>
            </a:rPr>
          </a:br>
          <a:br>
            <a:rPr lang="en-US" sz="3000" dirty="0">
              <a:latin typeface="Times New Roman" panose="02020603050405020304" pitchFamily="18" charset="0"/>
              <a:cs typeface="Times New Roman" panose="02020603050405020304" pitchFamily="18" charset="0"/>
            </a:rPr>
          </a:br>
          <a:endParaRPr lang="en-US" sz="3000" dirty="0">
            <a:latin typeface="Times New Roman" panose="02020603050405020304" pitchFamily="18" charset="0"/>
            <a:cs typeface="Times New Roman" panose="02020603050405020304" pitchFamily="18" charset="0"/>
          </a:endParaRPr>
        </a:p>
      </dgm:t>
    </dgm:pt>
    <dgm:pt modelId="{FC5266F1-8AB7-458E-80C4-063CADDF281B}" type="parTrans" cxnId="{B531DB3D-CA7A-49FA-9868-BCD30E8A2DC9}">
      <dgm:prSet/>
      <dgm:spPr/>
      <dgm:t>
        <a:bodyPr/>
        <a:lstStyle/>
        <a:p>
          <a:endParaRPr lang="en-US"/>
        </a:p>
      </dgm:t>
    </dgm:pt>
    <dgm:pt modelId="{5BFAB0DE-C299-4754-9A9B-5F2C36A88591}" type="sibTrans" cxnId="{B531DB3D-CA7A-49FA-9868-BCD30E8A2DC9}">
      <dgm:prSet/>
      <dgm:spPr/>
      <dgm:t>
        <a:bodyPr/>
        <a:lstStyle/>
        <a:p>
          <a:endParaRPr lang="en-US"/>
        </a:p>
      </dgm:t>
    </dgm:pt>
    <dgm:pt modelId="{9CA18684-ED9F-43FE-B396-30F2DBA2122E}" type="pres">
      <dgm:prSet presAssocID="{BD0AD09A-0672-47B0-B542-6F930BDDDBDE}" presName="linear" presStyleCnt="0">
        <dgm:presLayoutVars>
          <dgm:animLvl val="lvl"/>
          <dgm:resizeHandles val="exact"/>
        </dgm:presLayoutVars>
      </dgm:prSet>
      <dgm:spPr/>
    </dgm:pt>
    <dgm:pt modelId="{9DF9B47A-D043-479B-80D5-2DB31FE81A72}" type="pres">
      <dgm:prSet presAssocID="{C8F81258-552E-4A09-A1CF-F8854474DF49}" presName="parentText" presStyleLbl="node1" presStyleIdx="0" presStyleCnt="1">
        <dgm:presLayoutVars>
          <dgm:chMax val="0"/>
          <dgm:bulletEnabled val="1"/>
        </dgm:presLayoutVars>
      </dgm:prSet>
      <dgm:spPr/>
    </dgm:pt>
  </dgm:ptLst>
  <dgm:cxnLst>
    <dgm:cxn modelId="{B531DB3D-CA7A-49FA-9868-BCD30E8A2DC9}" srcId="{BD0AD09A-0672-47B0-B542-6F930BDDDBDE}" destId="{C8F81258-552E-4A09-A1CF-F8854474DF49}" srcOrd="0" destOrd="0" parTransId="{FC5266F1-8AB7-458E-80C4-063CADDF281B}" sibTransId="{5BFAB0DE-C299-4754-9A9B-5F2C36A88591}"/>
    <dgm:cxn modelId="{E5EE0659-B7EF-4064-8144-76E212236490}" type="presOf" srcId="{C8F81258-552E-4A09-A1CF-F8854474DF49}" destId="{9DF9B47A-D043-479B-80D5-2DB31FE81A72}" srcOrd="0" destOrd="0" presId="urn:microsoft.com/office/officeart/2005/8/layout/vList2"/>
    <dgm:cxn modelId="{7B9BABDF-9079-4BE3-91C4-FD1BD714E387}" type="presOf" srcId="{BD0AD09A-0672-47B0-B542-6F930BDDDBDE}" destId="{9CA18684-ED9F-43FE-B396-30F2DBA2122E}" srcOrd="0" destOrd="0" presId="urn:microsoft.com/office/officeart/2005/8/layout/vList2"/>
    <dgm:cxn modelId="{FD431DCC-CDC6-4FCE-9213-F7EF95D55A4F}" type="presParOf" srcId="{9CA18684-ED9F-43FE-B396-30F2DBA2122E}" destId="{9DF9B47A-D043-479B-80D5-2DB31FE81A72}"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9B47A-D043-479B-80D5-2DB31FE81A72}">
      <dsp:nvSpPr>
        <dsp:cNvPr id="0" name=""/>
        <dsp:cNvSpPr/>
      </dsp:nvSpPr>
      <dsp:spPr>
        <a:xfrm>
          <a:off x="0" y="1603"/>
          <a:ext cx="12191999" cy="259630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rtl="0">
            <a:lnSpc>
              <a:spcPct val="90000"/>
            </a:lnSpc>
            <a:spcBef>
              <a:spcPct val="0"/>
            </a:spcBef>
            <a:spcAft>
              <a:spcPct val="35000"/>
            </a:spcAft>
            <a:buNone/>
          </a:pPr>
          <a:endParaRPr lang="en-US" sz="4400" b="1" kern="1200" dirty="0">
            <a:solidFill>
              <a:srgbClr val="FFFF00"/>
            </a:solidFill>
            <a:latin typeface="Times New Roman" panose="02020603050405020304" pitchFamily="18" charset="0"/>
            <a:cs typeface="Times New Roman" panose="02020603050405020304" pitchFamily="18" charset="0"/>
          </a:endParaRPr>
        </a:p>
        <a:p>
          <a:pPr marL="0" lvl="0" indent="0" algn="ctr" defTabSz="1955800" rtl="0">
            <a:lnSpc>
              <a:spcPct val="90000"/>
            </a:lnSpc>
            <a:spcBef>
              <a:spcPct val="0"/>
            </a:spcBef>
            <a:spcAft>
              <a:spcPct val="35000"/>
            </a:spcAft>
            <a:buNone/>
          </a:pPr>
          <a:r>
            <a:rPr lang="en-US" sz="4400" b="1" kern="1200" dirty="0">
              <a:solidFill>
                <a:srgbClr val="FFFF00"/>
              </a:solidFill>
              <a:latin typeface="Times New Roman" panose="02020603050405020304" pitchFamily="18" charset="0"/>
              <a:cs typeface="Times New Roman" panose="02020603050405020304" pitchFamily="18" charset="0"/>
            </a:rPr>
            <a:t>TƯ VẤN CHUYÊN ĐỀ HIV/AIDS </a:t>
          </a:r>
          <a:br>
            <a:rPr lang="en-US" sz="4400" b="1" kern="1200" dirty="0">
              <a:latin typeface="Times New Roman" panose="02020603050405020304" pitchFamily="18" charset="0"/>
              <a:cs typeface="Times New Roman" panose="02020603050405020304" pitchFamily="18" charset="0"/>
            </a:rPr>
          </a:br>
          <a:r>
            <a:rPr lang="en-US" sz="4400" b="1" kern="1200" dirty="0">
              <a:solidFill>
                <a:srgbClr val="002060"/>
              </a:solidFill>
              <a:latin typeface="Times New Roman" panose="02020603050405020304" pitchFamily="18" charset="0"/>
              <a:cs typeface="Times New Roman" panose="02020603050405020304" pitchFamily="18" charset="0"/>
            </a:rPr>
            <a:t>TRƯỜNG TIỂU HỌC VĨNH HÒA A</a:t>
          </a:r>
          <a:br>
            <a:rPr lang="en-US" sz="4400" kern="1200" dirty="0">
              <a:solidFill>
                <a:srgbClr val="002060"/>
              </a:solidFill>
              <a:latin typeface="Times New Roman" panose="02020603050405020304" pitchFamily="18" charset="0"/>
              <a:cs typeface="Times New Roman" panose="02020603050405020304" pitchFamily="18" charset="0"/>
            </a:rPr>
          </a:br>
          <a:br>
            <a:rPr lang="en-US" sz="3000" kern="1200" dirty="0">
              <a:latin typeface="Times New Roman" panose="02020603050405020304" pitchFamily="18" charset="0"/>
              <a:cs typeface="Times New Roman" panose="02020603050405020304" pitchFamily="18" charset="0"/>
            </a:rPr>
          </a:br>
          <a:endParaRPr lang="en-US" sz="3000" kern="1200" dirty="0">
            <a:latin typeface="Times New Roman" panose="02020603050405020304" pitchFamily="18" charset="0"/>
            <a:cs typeface="Times New Roman" panose="02020603050405020304" pitchFamily="18" charset="0"/>
          </a:endParaRPr>
        </a:p>
      </dsp:txBody>
      <dsp:txXfrm>
        <a:off x="126741" y="128344"/>
        <a:ext cx="11938517" cy="234282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F2ECB74-45BA-43C3-A5D9-9CCD76A04746}" type="datetimeFigureOut">
              <a:rPr lang="en-US" smtClean="0"/>
              <a:t>23/12/2025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CAE6FA-50DD-4EEB-B3A1-BC1C12EB314E}" type="slidenum">
              <a:rPr lang="en-US" smtClean="0"/>
              <a:t>‹#›</a:t>
            </a:fld>
            <a:endParaRPr lang="en-US"/>
          </a:p>
        </p:txBody>
      </p:sp>
    </p:spTree>
    <p:extLst>
      <p:ext uri="{BB962C8B-B14F-4D97-AF65-F5344CB8AC3E}">
        <p14:creationId xmlns:p14="http://schemas.microsoft.com/office/powerpoint/2010/main" val="108969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2ECB74-45BA-43C3-A5D9-9CCD76A04746}" type="datetimeFigureOut">
              <a:rPr lang="en-US" smtClean="0"/>
              <a:t>23/12/2025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CAE6FA-50DD-4EEB-B3A1-BC1C12EB314E}" type="slidenum">
              <a:rPr lang="en-US" smtClean="0"/>
              <a:t>‹#›</a:t>
            </a:fld>
            <a:endParaRPr lang="en-US"/>
          </a:p>
        </p:txBody>
      </p:sp>
    </p:spTree>
    <p:extLst>
      <p:ext uri="{BB962C8B-B14F-4D97-AF65-F5344CB8AC3E}">
        <p14:creationId xmlns:p14="http://schemas.microsoft.com/office/powerpoint/2010/main" val="1543974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F2ECB74-45BA-43C3-A5D9-9CCD76A04746}" type="datetimeFigureOut">
              <a:rPr lang="en-US" smtClean="0"/>
              <a:t>23/12/2025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CAE6FA-50DD-4EEB-B3A1-BC1C12EB314E}" type="slidenum">
              <a:rPr lang="en-US" smtClean="0"/>
              <a:t>‹#›</a:t>
            </a:fld>
            <a:endParaRPr lang="en-US"/>
          </a:p>
        </p:txBody>
      </p:sp>
    </p:spTree>
    <p:extLst>
      <p:ext uri="{BB962C8B-B14F-4D97-AF65-F5344CB8AC3E}">
        <p14:creationId xmlns:p14="http://schemas.microsoft.com/office/powerpoint/2010/main" val="3573918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F2ECB74-45BA-43C3-A5D9-9CCD76A04746}" type="datetimeFigureOut">
              <a:rPr lang="en-US" smtClean="0"/>
              <a:t>23/12/2025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CAE6FA-50DD-4EEB-B3A1-BC1C12EB314E}" type="slidenum">
              <a:rPr lang="en-US" smtClean="0"/>
              <a:t>‹#›</a:t>
            </a:fld>
            <a:endParaRPr lang="en-US"/>
          </a:p>
        </p:txBody>
      </p:sp>
    </p:spTree>
    <p:extLst>
      <p:ext uri="{BB962C8B-B14F-4D97-AF65-F5344CB8AC3E}">
        <p14:creationId xmlns:p14="http://schemas.microsoft.com/office/powerpoint/2010/main" val="596527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F2ECB74-45BA-43C3-A5D9-9CCD76A04746}" type="datetimeFigureOut">
              <a:rPr lang="en-US" smtClean="0"/>
              <a:t>23/12/2025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CAE6FA-50DD-4EEB-B3A1-BC1C12EB314E}" type="slidenum">
              <a:rPr lang="en-US" smtClean="0"/>
              <a:t>‹#›</a:t>
            </a:fld>
            <a:endParaRPr lang="en-US"/>
          </a:p>
        </p:txBody>
      </p:sp>
    </p:spTree>
    <p:extLst>
      <p:ext uri="{BB962C8B-B14F-4D97-AF65-F5344CB8AC3E}">
        <p14:creationId xmlns:p14="http://schemas.microsoft.com/office/powerpoint/2010/main" val="3061829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F2ECB74-45BA-43C3-A5D9-9CCD76A04746}" type="datetimeFigureOut">
              <a:rPr lang="en-US" smtClean="0"/>
              <a:t>23/12/2025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CAE6FA-50DD-4EEB-B3A1-BC1C12EB314E}" type="slidenum">
              <a:rPr lang="en-US" smtClean="0"/>
              <a:t>‹#›</a:t>
            </a:fld>
            <a:endParaRPr lang="en-US"/>
          </a:p>
        </p:txBody>
      </p:sp>
    </p:spTree>
    <p:extLst>
      <p:ext uri="{BB962C8B-B14F-4D97-AF65-F5344CB8AC3E}">
        <p14:creationId xmlns:p14="http://schemas.microsoft.com/office/powerpoint/2010/main" val="4098510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2ECB74-45BA-43C3-A5D9-9CCD76A04746}" type="datetimeFigureOut">
              <a:rPr lang="en-US" smtClean="0"/>
              <a:t>23/12/2025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CAE6FA-50DD-4EEB-B3A1-BC1C12EB314E}" type="slidenum">
              <a:rPr lang="en-US" smtClean="0"/>
              <a:t>‹#›</a:t>
            </a:fld>
            <a:endParaRPr lang="en-US"/>
          </a:p>
        </p:txBody>
      </p:sp>
    </p:spTree>
    <p:extLst>
      <p:ext uri="{BB962C8B-B14F-4D97-AF65-F5344CB8AC3E}">
        <p14:creationId xmlns:p14="http://schemas.microsoft.com/office/powerpoint/2010/main" val="3725366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F2ECB74-45BA-43C3-A5D9-9CCD76A04746}" type="datetimeFigureOut">
              <a:rPr lang="en-US" smtClean="0"/>
              <a:t>23/12/2025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CAE6FA-50DD-4EEB-B3A1-BC1C12EB314E}" type="slidenum">
              <a:rPr lang="en-US" smtClean="0"/>
              <a:t>‹#›</a:t>
            </a:fld>
            <a:endParaRPr lang="en-US"/>
          </a:p>
        </p:txBody>
      </p:sp>
    </p:spTree>
    <p:extLst>
      <p:ext uri="{BB962C8B-B14F-4D97-AF65-F5344CB8AC3E}">
        <p14:creationId xmlns:p14="http://schemas.microsoft.com/office/powerpoint/2010/main" val="470630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F2ECB74-45BA-43C3-A5D9-9CCD76A04746}" type="datetimeFigureOut">
              <a:rPr lang="en-US" smtClean="0"/>
              <a:t>23/12/2025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CAE6FA-50DD-4EEB-B3A1-BC1C12EB314E}" type="slidenum">
              <a:rPr lang="en-US" smtClean="0"/>
              <a:t>‹#›</a:t>
            </a:fld>
            <a:endParaRPr lang="en-US"/>
          </a:p>
        </p:txBody>
      </p:sp>
    </p:spTree>
    <p:extLst>
      <p:ext uri="{BB962C8B-B14F-4D97-AF65-F5344CB8AC3E}">
        <p14:creationId xmlns:p14="http://schemas.microsoft.com/office/powerpoint/2010/main" val="1382048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F2ECB74-45BA-43C3-A5D9-9CCD76A04746}" type="datetimeFigureOut">
              <a:rPr lang="en-US" smtClean="0"/>
              <a:t>23/12/2025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CAE6FA-50DD-4EEB-B3A1-BC1C12EB314E}" type="slidenum">
              <a:rPr lang="en-US" smtClean="0"/>
              <a:t>‹#›</a:t>
            </a:fld>
            <a:endParaRPr lang="en-US"/>
          </a:p>
        </p:txBody>
      </p:sp>
    </p:spTree>
    <p:extLst>
      <p:ext uri="{BB962C8B-B14F-4D97-AF65-F5344CB8AC3E}">
        <p14:creationId xmlns:p14="http://schemas.microsoft.com/office/powerpoint/2010/main" val="3056400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F2ECB74-45BA-43C3-A5D9-9CCD76A04746}" type="datetimeFigureOut">
              <a:rPr lang="en-US" smtClean="0"/>
              <a:t>23/12/2025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CAE6FA-50DD-4EEB-B3A1-BC1C12EB314E}"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5009008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F2ECB74-45BA-43C3-A5D9-9CCD76A04746}" type="datetimeFigureOut">
              <a:rPr lang="en-US" smtClean="0"/>
              <a:t>23/12/2025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CAE6FA-50DD-4EEB-B3A1-BC1C12EB314E}" type="slidenum">
              <a:rPr lang="en-US" smtClean="0"/>
              <a:t>‹#›</a:t>
            </a:fld>
            <a:endParaRPr lang="en-US"/>
          </a:p>
        </p:txBody>
      </p:sp>
    </p:spTree>
    <p:extLst>
      <p:ext uri="{BB962C8B-B14F-4D97-AF65-F5344CB8AC3E}">
        <p14:creationId xmlns:p14="http://schemas.microsoft.com/office/powerpoint/2010/main" val="30955873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F2ECB74-45BA-43C3-A5D9-9CCD76A04746}" type="datetimeFigureOut">
              <a:rPr lang="en-US" smtClean="0"/>
              <a:t>23/12/2025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CAE6FA-50DD-4EEB-B3A1-BC1C12EB314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843499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F2ECB74-45BA-43C3-A5D9-9CCD76A04746}" type="datetimeFigureOut">
              <a:rPr lang="en-US" smtClean="0"/>
              <a:t>23/12/2025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CAE6FA-50DD-4EEB-B3A1-BC1C12EB314E}" type="slidenum">
              <a:rPr lang="en-US" smtClean="0"/>
              <a:t>‹#›</a:t>
            </a:fld>
            <a:endParaRPr lang="en-US"/>
          </a:p>
        </p:txBody>
      </p:sp>
    </p:spTree>
    <p:extLst>
      <p:ext uri="{BB962C8B-B14F-4D97-AF65-F5344CB8AC3E}">
        <p14:creationId xmlns:p14="http://schemas.microsoft.com/office/powerpoint/2010/main" val="19304938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2ECB74-45BA-43C3-A5D9-9CCD76A04746}" type="datetimeFigureOut">
              <a:rPr lang="en-US" smtClean="0"/>
              <a:t>23/12/2025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CAE6FA-50DD-4EEB-B3A1-BC1C12EB314E}" type="slidenum">
              <a:rPr lang="en-US" smtClean="0"/>
              <a:t>‹#›</a:t>
            </a:fld>
            <a:endParaRPr lang="en-US"/>
          </a:p>
        </p:txBody>
      </p:sp>
    </p:spTree>
    <p:extLst>
      <p:ext uri="{BB962C8B-B14F-4D97-AF65-F5344CB8AC3E}">
        <p14:creationId xmlns:p14="http://schemas.microsoft.com/office/powerpoint/2010/main" val="25926282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2ECB74-45BA-43C3-A5D9-9CCD76A04746}" type="datetimeFigureOut">
              <a:rPr lang="en-US" smtClean="0"/>
              <a:t>23/12/2025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CAE6FA-50DD-4EEB-B3A1-BC1C12EB314E}" type="slidenum">
              <a:rPr lang="en-US" smtClean="0"/>
              <a:t>‹#›</a:t>
            </a:fld>
            <a:endParaRPr lang="en-US"/>
          </a:p>
        </p:txBody>
      </p:sp>
    </p:spTree>
    <p:extLst>
      <p:ext uri="{BB962C8B-B14F-4D97-AF65-F5344CB8AC3E}">
        <p14:creationId xmlns:p14="http://schemas.microsoft.com/office/powerpoint/2010/main" val="3959142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F2ECB74-45BA-43C3-A5D9-9CCD76A04746}" type="datetimeFigureOut">
              <a:rPr lang="en-US" smtClean="0"/>
              <a:t>23/12/2025</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CCAE6FA-50DD-4EEB-B3A1-BC1C12EB314E}" type="slidenum">
              <a:rPr lang="en-US" smtClean="0"/>
              <a:t>‹#›</a:t>
            </a:fld>
            <a:endParaRPr lang="en-US"/>
          </a:p>
        </p:txBody>
      </p:sp>
    </p:spTree>
    <p:extLst>
      <p:ext uri="{BB962C8B-B14F-4D97-AF65-F5344CB8AC3E}">
        <p14:creationId xmlns:p14="http://schemas.microsoft.com/office/powerpoint/2010/main" val="1126325000"/>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2859213677"/>
              </p:ext>
            </p:extLst>
          </p:nvPr>
        </p:nvGraphicFramePr>
        <p:xfrm>
          <a:off x="0" y="13060"/>
          <a:ext cx="12191999" cy="25995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itle 2"/>
          <p:cNvSpPr>
            <a:spLocks noGrp="1"/>
          </p:cNvSpPr>
          <p:nvPr>
            <p:ph type="subTitle" idx="1"/>
          </p:nvPr>
        </p:nvSpPr>
        <p:spPr>
          <a:xfrm>
            <a:off x="0" y="2985796"/>
            <a:ext cx="12192000" cy="3767701"/>
          </a:xfrm>
          <a:ln>
            <a:noFill/>
          </a:ln>
        </p:spPr>
        <p:txBody>
          <a:bodyPr>
            <a:normAutofit/>
          </a:bodyPr>
          <a:lstStyle/>
          <a:p>
            <a:pPr algn="l"/>
            <a:r>
              <a:rPr lang="en-US" sz="2200" b="1" dirty="0">
                <a:solidFill>
                  <a:srgbClr val="00B050"/>
                </a:solidFill>
                <a:latin typeface="Times New Roman" panose="02020603050405020304" pitchFamily="18" charset="0"/>
                <a:cs typeface="Times New Roman" panose="02020603050405020304" pitchFamily="18" charset="0"/>
              </a:rPr>
              <a:t>I)-</a:t>
            </a:r>
            <a:r>
              <a:rPr lang="en-US" sz="2200" b="1" u="sng" dirty="0">
                <a:solidFill>
                  <a:srgbClr val="00B050"/>
                </a:solidFill>
                <a:latin typeface="Times New Roman" panose="02020603050405020304" pitchFamily="18" charset="0"/>
                <a:cs typeface="Times New Roman" panose="02020603050405020304" pitchFamily="18" charset="0"/>
              </a:rPr>
              <a:t> </a:t>
            </a:r>
            <a:r>
              <a:rPr lang="en-US" sz="2200" b="1" u="sng" dirty="0" err="1">
                <a:solidFill>
                  <a:srgbClr val="00B050"/>
                </a:solidFill>
                <a:latin typeface="Times New Roman" panose="02020603050405020304" pitchFamily="18" charset="0"/>
                <a:cs typeface="Times New Roman" panose="02020603050405020304" pitchFamily="18" charset="0"/>
              </a:rPr>
              <a:t>Tình</a:t>
            </a:r>
            <a:r>
              <a:rPr lang="en-US" sz="2200" b="1" u="sng" dirty="0">
                <a:solidFill>
                  <a:srgbClr val="00B050"/>
                </a:solidFill>
                <a:latin typeface="Times New Roman" panose="02020603050405020304" pitchFamily="18" charset="0"/>
                <a:cs typeface="Times New Roman" panose="02020603050405020304" pitchFamily="18" charset="0"/>
              </a:rPr>
              <a:t> </a:t>
            </a:r>
            <a:r>
              <a:rPr lang="en-US" sz="2200" b="1" u="sng" dirty="0" err="1">
                <a:solidFill>
                  <a:srgbClr val="00B050"/>
                </a:solidFill>
                <a:latin typeface="Times New Roman" panose="02020603050405020304" pitchFamily="18" charset="0"/>
                <a:cs typeface="Times New Roman" panose="02020603050405020304" pitchFamily="18" charset="0"/>
              </a:rPr>
              <a:t>hình</a:t>
            </a:r>
            <a:r>
              <a:rPr lang="en-US" sz="2200" b="1" u="sng" dirty="0">
                <a:solidFill>
                  <a:srgbClr val="00B050"/>
                </a:solidFill>
                <a:latin typeface="Times New Roman" panose="02020603050405020304" pitchFamily="18" charset="0"/>
                <a:cs typeface="Times New Roman" panose="02020603050405020304" pitchFamily="18" charset="0"/>
              </a:rPr>
              <a:t> </a:t>
            </a:r>
            <a:r>
              <a:rPr lang="en-US" sz="2200" b="1" u="sng" dirty="0" err="1">
                <a:solidFill>
                  <a:srgbClr val="00B050"/>
                </a:solidFill>
                <a:latin typeface="Times New Roman" panose="02020603050405020304" pitchFamily="18" charset="0"/>
                <a:cs typeface="Times New Roman" panose="02020603050405020304" pitchFamily="18" charset="0"/>
              </a:rPr>
              <a:t>nhiễm</a:t>
            </a:r>
            <a:r>
              <a:rPr lang="en-US" sz="2200" b="1" u="sng" dirty="0">
                <a:solidFill>
                  <a:srgbClr val="00B050"/>
                </a:solidFill>
                <a:latin typeface="Times New Roman" panose="02020603050405020304" pitchFamily="18" charset="0"/>
                <a:cs typeface="Times New Roman" panose="02020603050405020304" pitchFamily="18" charset="0"/>
              </a:rPr>
              <a:t> HIV</a:t>
            </a:r>
            <a:endParaRPr lang="en-US" sz="2200" dirty="0">
              <a:solidFill>
                <a:srgbClr val="00B050"/>
              </a:solidFill>
              <a:latin typeface="Times New Roman" panose="02020603050405020304" pitchFamily="18" charset="0"/>
              <a:cs typeface="Times New Roman" panose="02020603050405020304" pitchFamily="18" charset="0"/>
            </a:endParaRPr>
          </a:p>
          <a:p>
            <a:pPr algn="l"/>
            <a:r>
              <a:rPr lang="en-US" sz="2200" b="1" dirty="0">
                <a:solidFill>
                  <a:srgbClr val="FF0000"/>
                </a:solidFill>
                <a:latin typeface="Times New Roman" panose="02020603050405020304" pitchFamily="18" charset="0"/>
                <a:cs typeface="Times New Roman" panose="02020603050405020304" pitchFamily="18" charset="0"/>
              </a:rPr>
              <a:t>1. </a:t>
            </a:r>
            <a:r>
              <a:rPr lang="en-US" sz="2200" b="1" u="sng" dirty="0" err="1">
                <a:solidFill>
                  <a:srgbClr val="FF0000"/>
                </a:solidFill>
                <a:latin typeface="Times New Roman" panose="02020603050405020304" pitchFamily="18" charset="0"/>
                <a:cs typeface="Times New Roman" panose="02020603050405020304" pitchFamily="18" charset="0"/>
              </a:rPr>
              <a:t>Lịch</a:t>
            </a:r>
            <a:r>
              <a:rPr lang="en-US" sz="2200" b="1" u="sng" dirty="0">
                <a:solidFill>
                  <a:srgbClr val="FF0000"/>
                </a:solidFill>
                <a:latin typeface="Times New Roman" panose="02020603050405020304" pitchFamily="18" charset="0"/>
                <a:cs typeface="Times New Roman" panose="02020603050405020304" pitchFamily="18" charset="0"/>
              </a:rPr>
              <a:t> </a:t>
            </a:r>
            <a:r>
              <a:rPr lang="en-US" sz="2200" b="1" u="sng" dirty="0" err="1">
                <a:solidFill>
                  <a:srgbClr val="FF0000"/>
                </a:solidFill>
                <a:latin typeface="Times New Roman" panose="02020603050405020304" pitchFamily="18" charset="0"/>
                <a:cs typeface="Times New Roman" panose="02020603050405020304" pitchFamily="18" charset="0"/>
              </a:rPr>
              <a:t>sử</a:t>
            </a:r>
            <a:r>
              <a:rPr lang="en-US" sz="2200" b="1" u="sng" dirty="0">
                <a:solidFill>
                  <a:srgbClr val="FF0000"/>
                </a:solidFill>
                <a:latin typeface="Times New Roman" panose="02020603050405020304" pitchFamily="18" charset="0"/>
                <a:cs typeface="Times New Roman" panose="02020603050405020304" pitchFamily="18" charset="0"/>
              </a:rPr>
              <a:t> </a:t>
            </a:r>
            <a:r>
              <a:rPr lang="en-US" sz="2200" b="1" u="sng" dirty="0" err="1">
                <a:solidFill>
                  <a:srgbClr val="FF0000"/>
                </a:solidFill>
                <a:latin typeface="Times New Roman" panose="02020603050405020304" pitchFamily="18" charset="0"/>
                <a:cs typeface="Times New Roman" panose="02020603050405020304" pitchFamily="18" charset="0"/>
              </a:rPr>
              <a:t>bệnh</a:t>
            </a:r>
            <a:endParaRPr lang="en-US" sz="2200" dirty="0">
              <a:solidFill>
                <a:srgbClr val="FF0000"/>
              </a:solidFill>
              <a:latin typeface="Times New Roman" panose="02020603050405020304" pitchFamily="18" charset="0"/>
              <a:cs typeface="Times New Roman" panose="02020603050405020304" pitchFamily="18" charset="0"/>
            </a:endParaRPr>
          </a:p>
          <a:p>
            <a:pPr algn="l"/>
            <a:r>
              <a:rPr lang="en-US" sz="2200" b="1" dirty="0">
                <a:solidFill>
                  <a:srgbClr val="FF0000"/>
                </a:solidFill>
                <a:latin typeface="Times New Roman" panose="02020603050405020304" pitchFamily="18" charset="0"/>
                <a:cs typeface="Times New Roman" panose="02020603050405020304" pitchFamily="18" charset="0"/>
              </a:rPr>
              <a:t>- </a:t>
            </a:r>
            <a:r>
              <a:rPr lang="en-US" sz="2200" dirty="0">
                <a:solidFill>
                  <a:srgbClr val="FF0000"/>
                </a:solidFill>
                <a:latin typeface="Times New Roman" panose="02020603050405020304" pitchFamily="18" charset="0"/>
                <a:cs typeface="Times New Roman" panose="02020603050405020304" pitchFamily="18" charset="0"/>
              </a:rPr>
              <a:t>Virus HIV </a:t>
            </a:r>
            <a:r>
              <a:rPr lang="en-US" sz="2200" dirty="0" err="1">
                <a:solidFill>
                  <a:srgbClr val="FF0000"/>
                </a:solidFill>
                <a:latin typeface="Times New Roman" panose="02020603050405020304" pitchFamily="18" charset="0"/>
                <a:cs typeface="Times New Roman" panose="02020603050405020304" pitchFamily="18" charset="0"/>
              </a:rPr>
              <a:t>được</a:t>
            </a:r>
            <a:r>
              <a:rPr lang="en-US" sz="2200" dirty="0">
                <a:solidFill>
                  <a:srgbClr val="FF0000"/>
                </a:solidFill>
                <a:latin typeface="Times New Roman" panose="02020603050405020304" pitchFamily="18" charset="0"/>
                <a:cs typeface="Times New Roman" panose="02020603050405020304" pitchFamily="18" charset="0"/>
              </a:rPr>
              <a:t> </a:t>
            </a:r>
            <a:r>
              <a:rPr lang="en-US" sz="2200" b="1" dirty="0" err="1">
                <a:solidFill>
                  <a:srgbClr val="FF0000"/>
                </a:solidFill>
                <a:latin typeface="Times New Roman" panose="02020603050405020304" pitchFamily="18" charset="0"/>
                <a:cs typeface="Times New Roman" panose="02020603050405020304" pitchFamily="18" charset="0"/>
              </a:rPr>
              <a:t>tìm</a:t>
            </a:r>
            <a:r>
              <a:rPr lang="en-US" sz="2200" b="1" dirty="0">
                <a:solidFill>
                  <a:srgbClr val="FF0000"/>
                </a:solidFill>
                <a:latin typeface="Times New Roman" panose="02020603050405020304" pitchFamily="18" charset="0"/>
                <a:cs typeface="Times New Roman" panose="02020603050405020304" pitchFamily="18" charset="0"/>
              </a:rPr>
              <a:t> </a:t>
            </a:r>
            <a:r>
              <a:rPr lang="en-US" sz="2200" b="1" dirty="0" err="1">
                <a:solidFill>
                  <a:srgbClr val="FF0000"/>
                </a:solidFill>
                <a:latin typeface="Times New Roman" panose="02020603050405020304" pitchFamily="18" charset="0"/>
                <a:cs typeface="Times New Roman" panose="02020603050405020304" pitchFamily="18" charset="0"/>
              </a:rPr>
              <a:t>thấy</a:t>
            </a:r>
            <a:r>
              <a:rPr lang="en-US" sz="2200" b="1" dirty="0">
                <a:solidFill>
                  <a:srgbClr val="FF0000"/>
                </a:solidFill>
                <a:latin typeface="Times New Roman" panose="02020603050405020304" pitchFamily="18" charset="0"/>
                <a:cs typeface="Times New Roman" panose="02020603050405020304" pitchFamily="18" charset="0"/>
              </a:rPr>
              <a:t> </a:t>
            </a:r>
            <a:r>
              <a:rPr lang="en-US" sz="2200" b="1" dirty="0" err="1">
                <a:solidFill>
                  <a:srgbClr val="FF0000"/>
                </a:solidFill>
                <a:latin typeface="Times New Roman" panose="02020603050405020304" pitchFamily="18" charset="0"/>
                <a:cs typeface="Times New Roman" panose="02020603050405020304" pitchFamily="18" charset="0"/>
              </a:rPr>
              <a:t>lần</a:t>
            </a:r>
            <a:r>
              <a:rPr lang="en-US" sz="2200" b="1" dirty="0">
                <a:solidFill>
                  <a:srgbClr val="FF0000"/>
                </a:solidFill>
                <a:latin typeface="Times New Roman" panose="02020603050405020304" pitchFamily="18" charset="0"/>
                <a:cs typeface="Times New Roman" panose="02020603050405020304" pitchFamily="18" charset="0"/>
              </a:rPr>
              <a:t> </a:t>
            </a:r>
            <a:r>
              <a:rPr lang="en-US" sz="2200" b="1" dirty="0" err="1">
                <a:solidFill>
                  <a:srgbClr val="FF0000"/>
                </a:solidFill>
                <a:latin typeface="Times New Roman" panose="02020603050405020304" pitchFamily="18" charset="0"/>
                <a:cs typeface="Times New Roman" panose="02020603050405020304" pitchFamily="18" charset="0"/>
              </a:rPr>
              <a:t>đầu</a:t>
            </a:r>
            <a:r>
              <a:rPr lang="en-US" sz="2200" b="1" dirty="0">
                <a:solidFill>
                  <a:srgbClr val="FF0000"/>
                </a:solidFill>
                <a:latin typeface="Times New Roman" panose="02020603050405020304" pitchFamily="18" charset="0"/>
                <a:cs typeface="Times New Roman" panose="02020603050405020304" pitchFamily="18" charset="0"/>
              </a:rPr>
              <a:t> </a:t>
            </a:r>
            <a:r>
              <a:rPr lang="en-US" sz="2200" b="1" dirty="0" err="1">
                <a:solidFill>
                  <a:srgbClr val="FF0000"/>
                </a:solidFill>
                <a:latin typeface="Times New Roman" panose="02020603050405020304" pitchFamily="18" charset="0"/>
                <a:cs typeface="Times New Roman" panose="02020603050405020304" pitchFamily="18" charset="0"/>
              </a:rPr>
              <a:t>tiên</a:t>
            </a:r>
            <a:r>
              <a:rPr lang="en-US" sz="2200" b="1"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từ</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những</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năm</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đầu</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của</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thế</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kỷ</a:t>
            </a:r>
            <a:r>
              <a:rPr lang="en-US" sz="2200" dirty="0">
                <a:solidFill>
                  <a:srgbClr val="FF0000"/>
                </a:solidFill>
                <a:latin typeface="Times New Roman" panose="02020603050405020304" pitchFamily="18" charset="0"/>
                <a:cs typeface="Times New Roman" panose="02020603050405020304" pitchFamily="18" charset="0"/>
              </a:rPr>
              <a:t> 20, </a:t>
            </a:r>
            <a:r>
              <a:rPr lang="en-US" sz="2200" dirty="0" err="1">
                <a:solidFill>
                  <a:srgbClr val="FF0000"/>
                </a:solidFill>
                <a:latin typeface="Times New Roman" panose="02020603050405020304" pitchFamily="18" charset="0"/>
                <a:cs typeface="Times New Roman" panose="02020603050405020304" pitchFamily="18" charset="0"/>
              </a:rPr>
              <a:t>trên</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một</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loài</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khỉ</a:t>
            </a:r>
            <a:r>
              <a:rPr lang="en-US" sz="2200" dirty="0">
                <a:solidFill>
                  <a:srgbClr val="FF0000"/>
                </a:solidFill>
                <a:latin typeface="Times New Roman" panose="02020603050405020304" pitchFamily="18" charset="0"/>
                <a:cs typeface="Times New Roman" panose="02020603050405020304" pitchFamily="18" charset="0"/>
              </a:rPr>
              <a:t> ở </a:t>
            </a:r>
            <a:r>
              <a:rPr lang="en-US" sz="2200" dirty="0" err="1">
                <a:solidFill>
                  <a:srgbClr val="FF0000"/>
                </a:solidFill>
                <a:latin typeface="Times New Roman" panose="02020603050405020304" pitchFamily="18" charset="0"/>
                <a:cs typeface="Times New Roman" panose="02020603050405020304" pitchFamily="18" charset="0"/>
              </a:rPr>
              <a:t>vùng</a:t>
            </a:r>
            <a:r>
              <a:rPr lang="en-US" sz="2200" dirty="0">
                <a:solidFill>
                  <a:srgbClr val="FF0000"/>
                </a:solidFill>
                <a:latin typeface="Times New Roman" panose="02020603050405020304" pitchFamily="18" charset="0"/>
                <a:cs typeface="Times New Roman" panose="02020603050405020304" pitchFamily="18" charset="0"/>
              </a:rPr>
              <a:t> Tây </a:t>
            </a:r>
            <a:r>
              <a:rPr lang="en-US" sz="2200" dirty="0" err="1">
                <a:solidFill>
                  <a:srgbClr val="FF0000"/>
                </a:solidFill>
                <a:latin typeface="Times New Roman" panose="02020603050405020304" pitchFamily="18" charset="0"/>
                <a:cs typeface="Times New Roman" panose="02020603050405020304" pitchFamily="18" charset="0"/>
              </a:rPr>
              <a:t>trung</a:t>
            </a:r>
            <a:r>
              <a:rPr lang="en-US" sz="2200" dirty="0">
                <a:solidFill>
                  <a:srgbClr val="FF0000"/>
                </a:solidFill>
                <a:latin typeface="Times New Roman" panose="02020603050405020304" pitchFamily="18" charset="0"/>
                <a:cs typeface="Times New Roman" panose="02020603050405020304" pitchFamily="18" charset="0"/>
              </a:rPr>
              <a:t> Phi. </a:t>
            </a:r>
            <a:r>
              <a:rPr lang="en-US" sz="2200" dirty="0" err="1">
                <a:solidFill>
                  <a:srgbClr val="FF0000"/>
                </a:solidFill>
                <a:latin typeface="Times New Roman" panose="02020603050405020304" pitchFamily="18" charset="0"/>
                <a:cs typeface="Times New Roman" panose="02020603050405020304" pitchFamily="18" charset="0"/>
              </a:rPr>
              <a:t>Đây</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là</a:t>
            </a:r>
            <a:r>
              <a:rPr lang="en-US" sz="2200" dirty="0">
                <a:solidFill>
                  <a:srgbClr val="FF0000"/>
                </a:solidFill>
                <a:latin typeface="Times New Roman" panose="02020603050405020304" pitchFamily="18" charset="0"/>
                <a:cs typeface="Times New Roman" panose="02020603050405020304" pitchFamily="18" charset="0"/>
              </a:rPr>
              <a:t> Virus </a:t>
            </a:r>
            <a:r>
              <a:rPr lang="en-US" sz="2200" dirty="0" err="1">
                <a:solidFill>
                  <a:srgbClr val="FF0000"/>
                </a:solidFill>
                <a:latin typeface="Times New Roman" panose="02020603050405020304" pitchFamily="18" charset="0"/>
                <a:cs typeface="Times New Roman" panose="02020603050405020304" pitchFamily="18" charset="0"/>
              </a:rPr>
              <a:t>gây</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suy</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giảm</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miễn</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dịch</a:t>
            </a:r>
            <a:r>
              <a:rPr lang="en-US" sz="2200" dirty="0">
                <a:solidFill>
                  <a:srgbClr val="FF0000"/>
                </a:solidFill>
                <a:latin typeface="Times New Roman" panose="02020603050405020304" pitchFamily="18" charset="0"/>
                <a:cs typeface="Times New Roman" panose="02020603050405020304" pitchFamily="18" charset="0"/>
              </a:rPr>
              <a:t> ở </a:t>
            </a:r>
            <a:r>
              <a:rPr lang="en-US" sz="2200" dirty="0" err="1">
                <a:solidFill>
                  <a:srgbClr val="FF0000"/>
                </a:solidFill>
                <a:latin typeface="Times New Roman" panose="02020603050405020304" pitchFamily="18" charset="0"/>
                <a:cs typeface="Times New Roman" panose="02020603050405020304" pitchFamily="18" charset="0"/>
              </a:rPr>
              <a:t>người</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khi</a:t>
            </a:r>
            <a:r>
              <a:rPr lang="en-US" sz="2200" dirty="0">
                <a:solidFill>
                  <a:srgbClr val="FF0000"/>
                </a:solidFill>
                <a:latin typeface="Times New Roman" panose="02020603050405020304" pitchFamily="18" charset="0"/>
                <a:cs typeface="Times New Roman" panose="02020603050405020304" pitchFamily="18" charset="0"/>
              </a:rPr>
              <a:t> virus HIV </a:t>
            </a:r>
            <a:r>
              <a:rPr lang="en-US" sz="2200" dirty="0" err="1">
                <a:solidFill>
                  <a:srgbClr val="FF0000"/>
                </a:solidFill>
                <a:latin typeface="Times New Roman" panose="02020603050405020304" pitchFamily="18" charset="0"/>
                <a:cs typeface="Times New Roman" panose="02020603050405020304" pitchFamily="18" charset="0"/>
              </a:rPr>
              <a:t>xâm</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nhập</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vào</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cơ</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thể</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chúng</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sẽ</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tấn</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công</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vào</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hệ</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miễn</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dịch</a:t>
            </a:r>
            <a:r>
              <a:rPr lang="en-US" sz="2200" dirty="0">
                <a:solidFill>
                  <a:srgbClr val="FF0000"/>
                </a:solidFill>
                <a:latin typeface="Times New Roman" panose="02020603050405020304" pitchFamily="18" charset="0"/>
                <a:cs typeface="Times New Roman" panose="02020603050405020304" pitchFamily="18" charset="0"/>
              </a:rPr>
              <a:t> bao </a:t>
            </a:r>
            <a:r>
              <a:rPr lang="en-US" sz="2200" dirty="0" err="1">
                <a:solidFill>
                  <a:srgbClr val="FF0000"/>
                </a:solidFill>
                <a:latin typeface="Times New Roman" panose="02020603050405020304" pitchFamily="18" charset="0"/>
                <a:cs typeface="Times New Roman" panose="02020603050405020304" pitchFamily="18" charset="0"/>
              </a:rPr>
              <a:t>gồm</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tế</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bào</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Lympho</a:t>
            </a:r>
            <a:r>
              <a:rPr lang="en-US" sz="2200" dirty="0">
                <a:solidFill>
                  <a:srgbClr val="FF0000"/>
                </a:solidFill>
                <a:latin typeface="Times New Roman" panose="02020603050405020304" pitchFamily="18" charset="0"/>
                <a:cs typeface="Times New Roman" panose="02020603050405020304" pitchFamily="18" charset="0"/>
              </a:rPr>
              <a:t> T, </a:t>
            </a:r>
            <a:r>
              <a:rPr lang="en-US" sz="2200" dirty="0" err="1">
                <a:solidFill>
                  <a:srgbClr val="FF0000"/>
                </a:solidFill>
                <a:latin typeface="Times New Roman" panose="02020603050405020304" pitchFamily="18" charset="0"/>
                <a:cs typeface="Times New Roman" panose="02020603050405020304" pitchFamily="18" charset="0"/>
              </a:rPr>
              <a:t>đại</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thực</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bào</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và</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tế</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bào</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tua</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làm</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suy</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yếu</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hệ</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miễn</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dịch</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dẫn</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đến</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nhiễm</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trùng</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cơ</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hội</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các</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khối</a:t>
            </a:r>
            <a:r>
              <a:rPr lang="en-US" sz="2200" dirty="0">
                <a:solidFill>
                  <a:srgbClr val="FF0000"/>
                </a:solidFill>
                <a:latin typeface="Times New Roman" panose="02020603050405020304" pitchFamily="18" charset="0"/>
                <a:cs typeface="Times New Roman" panose="02020603050405020304" pitchFamily="18" charset="0"/>
              </a:rPr>
              <a:t> u </a:t>
            </a:r>
            <a:r>
              <a:rPr lang="en-US" sz="2200" dirty="0" err="1">
                <a:solidFill>
                  <a:srgbClr val="FF0000"/>
                </a:solidFill>
                <a:latin typeface="Times New Roman" panose="02020603050405020304" pitchFamily="18" charset="0"/>
                <a:cs typeface="Times New Roman" panose="02020603050405020304" pitchFamily="18" charset="0"/>
              </a:rPr>
              <a:t>bất</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thường</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điều</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trị</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không</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đáp</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ứng</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và</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tử</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vong</a:t>
            </a:r>
            <a:r>
              <a:rPr lang="en-US" sz="2200" dirty="0">
                <a:solidFill>
                  <a:srgbClr val="FF0000"/>
                </a:solidFill>
                <a:latin typeface="Times New Roman" panose="02020603050405020304" pitchFamily="18" charset="0"/>
                <a:cs typeface="Times New Roman" panose="02020603050405020304" pitchFamily="18" charset="0"/>
              </a:rPr>
              <a:t>. </a:t>
            </a:r>
          </a:p>
          <a:p>
            <a:pPr algn="l"/>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Đến</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năm</a:t>
            </a:r>
            <a:r>
              <a:rPr lang="en-US" sz="2200" dirty="0">
                <a:solidFill>
                  <a:srgbClr val="FF0000"/>
                </a:solidFill>
                <a:latin typeface="Times New Roman" panose="02020603050405020304" pitchFamily="18" charset="0"/>
                <a:cs typeface="Times New Roman" panose="02020603050405020304" pitchFamily="18" charset="0"/>
              </a:rPr>
              <a:t> 1981 ở Hoa </a:t>
            </a:r>
            <a:r>
              <a:rPr lang="en-US" sz="2200" dirty="0" err="1">
                <a:solidFill>
                  <a:srgbClr val="FF0000"/>
                </a:solidFill>
                <a:latin typeface="Times New Roman" panose="02020603050405020304" pitchFamily="18" charset="0"/>
                <a:cs typeface="Times New Roman" panose="02020603050405020304" pitchFamily="18" charset="0"/>
              </a:rPr>
              <a:t>Kỳ</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phát</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hiện</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một</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số</a:t>
            </a:r>
            <a:r>
              <a:rPr lang="en-US" sz="2200" dirty="0">
                <a:solidFill>
                  <a:srgbClr val="FF0000"/>
                </a:solidFill>
                <a:latin typeface="Times New Roman" panose="02020603050405020304" pitchFamily="18" charset="0"/>
                <a:cs typeface="Times New Roman" panose="02020603050405020304" pitchFamily="18" charset="0"/>
              </a:rPr>
              <a:t> ca </a:t>
            </a:r>
            <a:r>
              <a:rPr lang="en-US" sz="2200" dirty="0" err="1">
                <a:solidFill>
                  <a:srgbClr val="FF0000"/>
                </a:solidFill>
                <a:latin typeface="Times New Roman" panose="02020603050405020304" pitchFamily="18" charset="0"/>
                <a:cs typeface="Times New Roman" panose="02020603050405020304" pitchFamily="18" charset="0"/>
              </a:rPr>
              <a:t>nhiễm</a:t>
            </a:r>
            <a:r>
              <a:rPr lang="en-US" sz="2200" dirty="0">
                <a:solidFill>
                  <a:srgbClr val="FF0000"/>
                </a:solidFill>
                <a:latin typeface="Times New Roman" panose="02020603050405020304" pitchFamily="18" charset="0"/>
                <a:cs typeface="Times New Roman" panose="02020603050405020304" pitchFamily="18" charset="0"/>
              </a:rPr>
              <a:t> HIV.</a:t>
            </a:r>
          </a:p>
          <a:p>
            <a:pPr algn="l"/>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Đến</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năm</a:t>
            </a:r>
            <a:r>
              <a:rPr lang="en-US" sz="2200" dirty="0">
                <a:solidFill>
                  <a:srgbClr val="FF0000"/>
                </a:solidFill>
                <a:latin typeface="Times New Roman" panose="02020603050405020304" pitchFamily="18" charset="0"/>
                <a:cs typeface="Times New Roman" panose="02020603050405020304" pitchFamily="18" charset="0"/>
              </a:rPr>
              <a:t> 1982 Trung </a:t>
            </a:r>
            <a:r>
              <a:rPr lang="en-US" sz="2200" dirty="0" err="1">
                <a:solidFill>
                  <a:srgbClr val="FF0000"/>
                </a:solidFill>
                <a:latin typeface="Times New Roman" panose="02020603050405020304" pitchFamily="18" charset="0"/>
                <a:cs typeface="Times New Roman" panose="02020603050405020304" pitchFamily="18" charset="0"/>
              </a:rPr>
              <a:t>tâm</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kiểm</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soát</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bệnh</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tật</a:t>
            </a:r>
            <a:r>
              <a:rPr lang="en-US" sz="2200" dirty="0">
                <a:solidFill>
                  <a:srgbClr val="FF0000"/>
                </a:solidFill>
                <a:latin typeface="Times New Roman" panose="02020603050405020304" pitchFamily="18" charset="0"/>
                <a:cs typeface="Times New Roman" panose="02020603050405020304" pitchFamily="18" charset="0"/>
              </a:rPr>
              <a:t> Hoa </a:t>
            </a:r>
            <a:r>
              <a:rPr lang="en-US" sz="2200" dirty="0" err="1">
                <a:solidFill>
                  <a:srgbClr val="FF0000"/>
                </a:solidFill>
                <a:latin typeface="Times New Roman" panose="02020603050405020304" pitchFamily="18" charset="0"/>
                <a:cs typeface="Times New Roman" panose="02020603050405020304" pitchFamily="18" charset="0"/>
              </a:rPr>
              <a:t>Kỳ</a:t>
            </a:r>
            <a:r>
              <a:rPr lang="en-US" sz="2200" dirty="0">
                <a:solidFill>
                  <a:srgbClr val="FF0000"/>
                </a:solidFill>
                <a:latin typeface="Times New Roman" panose="02020603050405020304" pitchFamily="18" charset="0"/>
                <a:cs typeface="Times New Roman" panose="02020603050405020304" pitchFamily="18" charset="0"/>
              </a:rPr>
              <a:t> (CDC Hoa </a:t>
            </a:r>
            <a:r>
              <a:rPr lang="en-US" sz="2200" dirty="0" err="1">
                <a:solidFill>
                  <a:srgbClr val="FF0000"/>
                </a:solidFill>
                <a:latin typeface="Times New Roman" panose="02020603050405020304" pitchFamily="18" charset="0"/>
                <a:cs typeface="Times New Roman" panose="02020603050405020304" pitchFamily="18" charset="0"/>
              </a:rPr>
              <a:t>Kỳ</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đặt</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tên</a:t>
            </a:r>
            <a:r>
              <a:rPr lang="en-US" sz="2200" dirty="0">
                <a:solidFill>
                  <a:srgbClr val="FF0000"/>
                </a:solidFill>
                <a:latin typeface="Times New Roman" panose="02020603050405020304" pitchFamily="18" charset="0"/>
                <a:cs typeface="Times New Roman" panose="02020603050405020304" pitchFamily="18" charset="0"/>
              </a:rPr>
              <a:t> AIDS (</a:t>
            </a:r>
            <a:r>
              <a:rPr lang="en-US" sz="2200" i="1" dirty="0">
                <a:solidFill>
                  <a:srgbClr val="FF0000"/>
                </a:solidFill>
                <a:latin typeface="Times New Roman" panose="02020603050405020304" pitchFamily="18" charset="0"/>
                <a:cs typeface="Times New Roman" panose="02020603050405020304" pitchFamily="18" charset="0"/>
              </a:rPr>
              <a:t>AIDS </a:t>
            </a:r>
            <a:r>
              <a:rPr lang="en-US" sz="2200" i="1" dirty="0" err="1">
                <a:solidFill>
                  <a:srgbClr val="FF0000"/>
                </a:solidFill>
                <a:latin typeface="Times New Roman" panose="02020603050405020304" pitchFamily="18" charset="0"/>
                <a:cs typeface="Times New Roman" panose="02020603050405020304" pitchFamily="18" charset="0"/>
              </a:rPr>
              <a:t>là</a:t>
            </a:r>
            <a:r>
              <a:rPr lang="en-US" sz="2200" i="1" dirty="0">
                <a:solidFill>
                  <a:srgbClr val="FF0000"/>
                </a:solidFill>
                <a:latin typeface="Times New Roman" panose="020206030504050203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cs typeface="Times New Roman" panose="02020603050405020304" pitchFamily="18" charset="0"/>
              </a:rPr>
              <a:t>chữ</a:t>
            </a:r>
            <a:r>
              <a:rPr lang="en-US" sz="2200" i="1" dirty="0">
                <a:solidFill>
                  <a:srgbClr val="FF0000"/>
                </a:solidFill>
                <a:latin typeface="Times New Roman" panose="020206030504050203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cs typeface="Times New Roman" panose="02020603050405020304" pitchFamily="18" charset="0"/>
              </a:rPr>
              <a:t>viết</a:t>
            </a:r>
            <a:r>
              <a:rPr lang="en-US" sz="2200" i="1" dirty="0">
                <a:solidFill>
                  <a:srgbClr val="FF0000"/>
                </a:solidFill>
                <a:latin typeface="Times New Roman" panose="020206030504050203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cs typeface="Times New Roman" panose="02020603050405020304" pitchFamily="18" charset="0"/>
              </a:rPr>
              <a:t>tắt</a:t>
            </a:r>
            <a:r>
              <a:rPr lang="en-US" sz="2200" i="1" dirty="0">
                <a:solidFill>
                  <a:srgbClr val="FF0000"/>
                </a:solidFill>
                <a:latin typeface="Times New Roman" panose="020206030504050203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cs typeface="Times New Roman" panose="02020603050405020304" pitchFamily="18" charset="0"/>
              </a:rPr>
              <a:t>của</a:t>
            </a:r>
            <a:r>
              <a:rPr lang="en-US" sz="2200" i="1" dirty="0">
                <a:solidFill>
                  <a:srgbClr val="FF0000"/>
                </a:solidFill>
                <a:latin typeface="Times New Roman" panose="020206030504050203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cs typeface="Times New Roman" panose="02020603050405020304" pitchFamily="18" charset="0"/>
              </a:rPr>
              <a:t>cụm</a:t>
            </a:r>
            <a:r>
              <a:rPr lang="en-US" sz="2200" i="1" dirty="0">
                <a:solidFill>
                  <a:srgbClr val="FF0000"/>
                </a:solidFill>
                <a:latin typeface="Times New Roman" panose="020206030504050203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cs typeface="Times New Roman" panose="02020603050405020304" pitchFamily="18" charset="0"/>
              </a:rPr>
              <a:t>từ</a:t>
            </a:r>
            <a:r>
              <a:rPr lang="en-US" sz="2200" i="1" dirty="0">
                <a:solidFill>
                  <a:srgbClr val="FF0000"/>
                </a:solidFill>
                <a:latin typeface="Times New Roman" panose="020206030504050203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cs typeface="Times New Roman" panose="02020603050405020304" pitchFamily="18" charset="0"/>
              </a:rPr>
              <a:t>Hội</a:t>
            </a:r>
            <a:r>
              <a:rPr lang="en-US" sz="2200" i="1" dirty="0">
                <a:solidFill>
                  <a:srgbClr val="FF0000"/>
                </a:solidFill>
                <a:latin typeface="Times New Roman" panose="020206030504050203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cs typeface="Times New Roman" panose="02020603050405020304" pitchFamily="18" charset="0"/>
              </a:rPr>
              <a:t>chứng</a:t>
            </a:r>
            <a:r>
              <a:rPr lang="en-US" sz="2200" i="1" dirty="0">
                <a:solidFill>
                  <a:srgbClr val="FF0000"/>
                </a:solidFill>
                <a:latin typeface="Times New Roman" panose="020206030504050203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cs typeface="Times New Roman" panose="02020603050405020304" pitchFamily="18" charset="0"/>
              </a:rPr>
              <a:t>suy</a:t>
            </a:r>
            <a:r>
              <a:rPr lang="en-US" sz="2200" i="1" dirty="0">
                <a:solidFill>
                  <a:srgbClr val="FF0000"/>
                </a:solidFill>
                <a:latin typeface="Times New Roman" panose="020206030504050203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cs typeface="Times New Roman" panose="02020603050405020304" pitchFamily="18" charset="0"/>
              </a:rPr>
              <a:t>giảm</a:t>
            </a:r>
            <a:r>
              <a:rPr lang="en-US" sz="2200" i="1" dirty="0">
                <a:solidFill>
                  <a:srgbClr val="FF0000"/>
                </a:solidFill>
                <a:latin typeface="Times New Roman" panose="020206030504050203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cs typeface="Times New Roman" panose="02020603050405020304" pitchFamily="18" charset="0"/>
              </a:rPr>
              <a:t>miễn</a:t>
            </a:r>
            <a:r>
              <a:rPr lang="en-US" sz="2200" i="1" dirty="0">
                <a:solidFill>
                  <a:srgbClr val="FF0000"/>
                </a:solidFill>
                <a:latin typeface="Times New Roman" panose="020206030504050203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cs typeface="Times New Roman" panose="02020603050405020304" pitchFamily="18" charset="0"/>
              </a:rPr>
              <a:t>dịch</a:t>
            </a:r>
            <a:r>
              <a:rPr lang="en-US" sz="2200" i="1" dirty="0">
                <a:solidFill>
                  <a:srgbClr val="FF0000"/>
                </a:solidFill>
                <a:latin typeface="Times New Roman" panose="020206030504050203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cs typeface="Times New Roman" panose="02020603050405020304" pitchFamily="18" charset="0"/>
              </a:rPr>
              <a:t>mắc</a:t>
            </a:r>
            <a:r>
              <a:rPr lang="en-US" sz="2200" i="1" dirty="0">
                <a:solidFill>
                  <a:srgbClr val="FF0000"/>
                </a:solidFill>
                <a:latin typeface="Times New Roman" panose="020206030504050203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cs typeface="Times New Roman" panose="02020603050405020304" pitchFamily="18" charset="0"/>
              </a:rPr>
              <a:t>phải</a:t>
            </a:r>
            <a:r>
              <a:rPr lang="en-US" sz="2200" dirty="0">
                <a:solidFill>
                  <a:srgbClr val="FF0000"/>
                </a:solidFill>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986649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3508" y="0"/>
            <a:ext cx="10189029" cy="6858000"/>
          </a:xfrm>
        </p:spPr>
        <p:txBody>
          <a:bodyPr>
            <a:normAutofit fontScale="25000" lnSpcReduction="20000"/>
          </a:bodyPr>
          <a:lstStyle/>
          <a:p>
            <a:pPr algn="l">
              <a:lnSpc>
                <a:spcPct val="120000"/>
              </a:lnSpc>
            </a:pPr>
            <a:endParaRPr lang="en-US" sz="8800" b="1" u="sng" dirty="0">
              <a:solidFill>
                <a:srgbClr val="0070C0"/>
              </a:solidFill>
              <a:latin typeface="Times New Roman" panose="02020603050405020304" pitchFamily="18" charset="0"/>
              <a:cs typeface="Times New Roman" panose="02020603050405020304" pitchFamily="18" charset="0"/>
            </a:endParaRPr>
          </a:p>
          <a:p>
            <a:pPr algn="l">
              <a:lnSpc>
                <a:spcPct val="120000"/>
              </a:lnSpc>
            </a:pPr>
            <a:r>
              <a:rPr lang="en-US" sz="8800" b="1" u="sng" dirty="0">
                <a:solidFill>
                  <a:srgbClr val="00B050"/>
                </a:solidFill>
                <a:latin typeface="Times New Roman" panose="02020603050405020304" pitchFamily="18" charset="0"/>
                <a:cs typeface="Times New Roman" panose="02020603050405020304" pitchFamily="18" charset="0"/>
              </a:rPr>
              <a:t>2. </a:t>
            </a:r>
            <a:r>
              <a:rPr lang="en-US" sz="8800" b="1" u="sng" dirty="0" err="1">
                <a:solidFill>
                  <a:srgbClr val="00B050"/>
                </a:solidFill>
                <a:latin typeface="Times New Roman" panose="02020603050405020304" pitchFamily="18" charset="0"/>
                <a:cs typeface="Times New Roman" panose="02020603050405020304" pitchFamily="18" charset="0"/>
              </a:rPr>
              <a:t>Thống</a:t>
            </a:r>
            <a:r>
              <a:rPr lang="en-US" sz="8800" b="1" u="sng" dirty="0">
                <a:solidFill>
                  <a:srgbClr val="00B050"/>
                </a:solidFill>
                <a:latin typeface="Times New Roman" panose="02020603050405020304" pitchFamily="18" charset="0"/>
                <a:cs typeface="Times New Roman" panose="02020603050405020304" pitchFamily="18" charset="0"/>
              </a:rPr>
              <a:t> </a:t>
            </a:r>
            <a:r>
              <a:rPr lang="en-US" sz="8800" b="1" u="sng" dirty="0" err="1">
                <a:solidFill>
                  <a:srgbClr val="00B050"/>
                </a:solidFill>
                <a:latin typeface="Times New Roman" panose="02020603050405020304" pitchFamily="18" charset="0"/>
                <a:cs typeface="Times New Roman" panose="02020603050405020304" pitchFamily="18" charset="0"/>
              </a:rPr>
              <a:t>kê</a:t>
            </a:r>
            <a:r>
              <a:rPr lang="en-US" sz="8800" b="1" u="sng" dirty="0">
                <a:solidFill>
                  <a:srgbClr val="00B050"/>
                </a:solidFill>
                <a:latin typeface="Times New Roman" panose="02020603050405020304" pitchFamily="18" charset="0"/>
                <a:cs typeface="Times New Roman" panose="02020603050405020304" pitchFamily="18" charset="0"/>
              </a:rPr>
              <a:t> </a:t>
            </a:r>
            <a:r>
              <a:rPr lang="en-US" sz="8800" b="1" u="sng" dirty="0" err="1">
                <a:solidFill>
                  <a:srgbClr val="00B050"/>
                </a:solidFill>
                <a:latin typeface="Times New Roman" panose="02020603050405020304" pitchFamily="18" charset="0"/>
                <a:cs typeface="Times New Roman" panose="02020603050405020304" pitchFamily="18" charset="0"/>
              </a:rPr>
              <a:t>đến</a:t>
            </a:r>
            <a:r>
              <a:rPr lang="en-US" sz="8800" b="1" u="sng" dirty="0">
                <a:solidFill>
                  <a:srgbClr val="00B050"/>
                </a:solidFill>
                <a:latin typeface="Times New Roman" panose="02020603050405020304" pitchFamily="18" charset="0"/>
                <a:cs typeface="Times New Roman" panose="02020603050405020304" pitchFamily="18" charset="0"/>
              </a:rPr>
              <a:t> </a:t>
            </a:r>
            <a:r>
              <a:rPr lang="en-US" sz="8800" b="1" u="sng" dirty="0" err="1">
                <a:solidFill>
                  <a:srgbClr val="00B050"/>
                </a:solidFill>
                <a:latin typeface="Times New Roman" panose="02020603050405020304" pitchFamily="18" charset="0"/>
                <a:cs typeface="Times New Roman" panose="02020603050405020304" pitchFamily="18" charset="0"/>
              </a:rPr>
              <a:t>cuối</a:t>
            </a:r>
            <a:r>
              <a:rPr lang="en-US" sz="8800" b="1" u="sng" dirty="0">
                <a:solidFill>
                  <a:srgbClr val="00B050"/>
                </a:solidFill>
                <a:latin typeface="Times New Roman" panose="02020603050405020304" pitchFamily="18" charset="0"/>
                <a:cs typeface="Times New Roman" panose="02020603050405020304" pitchFamily="18" charset="0"/>
              </a:rPr>
              <a:t> </a:t>
            </a:r>
            <a:r>
              <a:rPr lang="en-US" sz="8800" b="1" u="sng" dirty="0" err="1">
                <a:solidFill>
                  <a:srgbClr val="00B050"/>
                </a:solidFill>
                <a:latin typeface="Times New Roman" panose="02020603050405020304" pitchFamily="18" charset="0"/>
                <a:cs typeface="Times New Roman" panose="02020603050405020304" pitchFamily="18" charset="0"/>
              </a:rPr>
              <a:t>năm</a:t>
            </a:r>
            <a:r>
              <a:rPr lang="en-US" sz="8800" b="1" u="sng" dirty="0">
                <a:solidFill>
                  <a:srgbClr val="00B050"/>
                </a:solidFill>
                <a:latin typeface="Times New Roman" panose="02020603050405020304" pitchFamily="18" charset="0"/>
                <a:cs typeface="Times New Roman" panose="02020603050405020304" pitchFamily="18" charset="0"/>
              </a:rPr>
              <a:t> 2024</a:t>
            </a:r>
            <a:endParaRPr lang="vi-VN" sz="8800" b="1" u="sng" dirty="0">
              <a:solidFill>
                <a:srgbClr val="00B050"/>
              </a:solidFill>
              <a:latin typeface="Times New Roman" panose="02020603050405020304" pitchFamily="18" charset="0"/>
              <a:cs typeface="Times New Roman" panose="02020603050405020304" pitchFamily="18" charset="0"/>
            </a:endParaRPr>
          </a:p>
          <a:p>
            <a:pPr algn="l">
              <a:lnSpc>
                <a:spcPct val="120000"/>
              </a:lnSpc>
            </a:pPr>
            <a:r>
              <a:rPr lang="en-US" sz="8800" dirty="0">
                <a:solidFill>
                  <a:srgbClr val="0070C0"/>
                </a:solidFill>
                <a:latin typeface="Times New Roman" panose="02020603050405020304" pitchFamily="18" charset="0"/>
                <a:cs typeface="Times New Roman" panose="02020603050405020304" pitchFamily="18" charset="0"/>
              </a:rPr>
              <a:t>- </a:t>
            </a:r>
            <a:r>
              <a:rPr lang="en-US" sz="8800" dirty="0" err="1">
                <a:solidFill>
                  <a:srgbClr val="0070C0"/>
                </a:solidFill>
                <a:latin typeface="Times New Roman" panose="02020603050405020304" pitchFamily="18" charset="0"/>
                <a:cs typeface="Times New Roman" panose="02020603050405020304" pitchFamily="18" charset="0"/>
              </a:rPr>
              <a:t>Trên</a:t>
            </a:r>
            <a:r>
              <a:rPr lang="en-US" sz="8800" dirty="0">
                <a:solidFill>
                  <a:srgbClr val="0070C0"/>
                </a:solidFill>
                <a:latin typeface="Times New Roman" panose="02020603050405020304" pitchFamily="18" charset="0"/>
                <a:cs typeface="Times New Roman" panose="02020603050405020304" pitchFamily="18" charset="0"/>
              </a:rPr>
              <a:t> </a:t>
            </a:r>
            <a:r>
              <a:rPr lang="en-US" sz="8800" dirty="0" err="1">
                <a:solidFill>
                  <a:srgbClr val="0070C0"/>
                </a:solidFill>
                <a:latin typeface="Times New Roman" panose="02020603050405020304" pitchFamily="18" charset="0"/>
                <a:cs typeface="Times New Roman" panose="02020603050405020304" pitchFamily="18" charset="0"/>
              </a:rPr>
              <a:t>toàn</a:t>
            </a:r>
            <a:r>
              <a:rPr lang="en-US" sz="8800" dirty="0">
                <a:solidFill>
                  <a:srgbClr val="0070C0"/>
                </a:solidFill>
                <a:latin typeface="Times New Roman" panose="02020603050405020304" pitchFamily="18" charset="0"/>
                <a:cs typeface="Times New Roman" panose="02020603050405020304" pitchFamily="18" charset="0"/>
              </a:rPr>
              <a:t> </a:t>
            </a:r>
            <a:r>
              <a:rPr lang="en-US" sz="8800" dirty="0" err="1">
                <a:solidFill>
                  <a:srgbClr val="0070C0"/>
                </a:solidFill>
                <a:latin typeface="Times New Roman" panose="02020603050405020304" pitchFamily="18" charset="0"/>
                <a:cs typeface="Times New Roman" panose="02020603050405020304" pitchFamily="18" charset="0"/>
              </a:rPr>
              <a:t>cầu</a:t>
            </a:r>
            <a:r>
              <a:rPr lang="en-US" sz="8800" dirty="0">
                <a:solidFill>
                  <a:srgbClr val="0070C0"/>
                </a:solidFill>
                <a:latin typeface="Times New Roman" panose="02020603050405020304" pitchFamily="18" charset="0"/>
                <a:cs typeface="Times New Roman" panose="02020603050405020304" pitchFamily="18" charset="0"/>
              </a:rPr>
              <a:t>: </a:t>
            </a:r>
            <a:r>
              <a:rPr lang="vi-VN" sz="8800" b="1" dirty="0">
                <a:solidFill>
                  <a:srgbClr val="0070C0"/>
                </a:solidFill>
                <a:latin typeface="Times New Roman" panose="02020603050405020304" pitchFamily="18" charset="0"/>
                <a:cs typeface="Times New Roman" panose="02020603050405020304" pitchFamily="18" charset="0"/>
              </a:rPr>
              <a:t>40,8 triệu người</a:t>
            </a:r>
            <a:r>
              <a:rPr lang="vi-VN" sz="8800" dirty="0">
                <a:solidFill>
                  <a:srgbClr val="0070C0"/>
                </a:solidFill>
                <a:latin typeface="Times New Roman" panose="02020603050405020304" pitchFamily="18" charset="0"/>
                <a:cs typeface="Times New Roman" panose="02020603050405020304" pitchFamily="18" charset="0"/>
              </a:rPr>
              <a:t> đang sống chung với HIV vào cuối năm 2024. Có khoảng </a:t>
            </a:r>
            <a:r>
              <a:rPr lang="vi-VN" sz="8800" b="1" dirty="0">
                <a:solidFill>
                  <a:srgbClr val="0070C0"/>
                </a:solidFill>
                <a:latin typeface="Times New Roman" panose="02020603050405020304" pitchFamily="18" charset="0"/>
                <a:cs typeface="Times New Roman" panose="02020603050405020304" pitchFamily="18" charset="0"/>
              </a:rPr>
              <a:t>1,3 triệu người nhiễm mới HIV</a:t>
            </a:r>
            <a:r>
              <a:rPr lang="vi-VN" sz="8800" dirty="0">
                <a:solidFill>
                  <a:srgbClr val="0070C0"/>
                </a:solidFill>
                <a:latin typeface="Times New Roman" panose="02020603050405020304" pitchFamily="18" charset="0"/>
                <a:cs typeface="Times New Roman" panose="02020603050405020304" pitchFamily="18" charset="0"/>
              </a:rPr>
              <a:t> trong năm 2024. Khoảng </a:t>
            </a:r>
            <a:r>
              <a:rPr lang="vi-VN" sz="8800" b="1" dirty="0">
                <a:solidFill>
                  <a:srgbClr val="0070C0"/>
                </a:solidFill>
                <a:latin typeface="Times New Roman" panose="02020603050405020304" pitchFamily="18" charset="0"/>
                <a:cs typeface="Times New Roman" panose="02020603050405020304" pitchFamily="18" charset="0"/>
              </a:rPr>
              <a:t>630.000 người</a:t>
            </a:r>
            <a:r>
              <a:rPr lang="vi-VN" sz="8800" dirty="0">
                <a:solidFill>
                  <a:srgbClr val="0070C0"/>
                </a:solidFill>
                <a:latin typeface="Times New Roman" panose="02020603050405020304" pitchFamily="18" charset="0"/>
                <a:cs typeface="Times New Roman" panose="02020603050405020304" pitchFamily="18" charset="0"/>
              </a:rPr>
              <a:t> chết vì các bệnh liên quan đến AIDS trong năm 2024. </a:t>
            </a:r>
            <a:endParaRPr lang="en-US" sz="8800" dirty="0">
              <a:solidFill>
                <a:srgbClr val="0070C0"/>
              </a:solidFill>
              <a:latin typeface="Times New Roman" panose="02020603050405020304" pitchFamily="18" charset="0"/>
              <a:cs typeface="Times New Roman" panose="02020603050405020304" pitchFamily="18" charset="0"/>
            </a:endParaRPr>
          </a:p>
          <a:p>
            <a:pPr algn="l">
              <a:lnSpc>
                <a:spcPct val="120000"/>
              </a:lnSpc>
            </a:pPr>
            <a:r>
              <a:rPr lang="vi-VN" sz="8800" b="1" dirty="0">
                <a:solidFill>
                  <a:srgbClr val="0070C0"/>
                </a:solidFill>
                <a:latin typeface="Times New Roman" panose="02020603050405020304" pitchFamily="18" charset="0"/>
                <a:cs typeface="Times New Roman" panose="02020603050405020304" pitchFamily="18" charset="0"/>
              </a:rPr>
              <a:t>Tỷ lệ nhiễm và mức độ phân bố</a:t>
            </a:r>
            <a:r>
              <a:rPr lang="en-US" sz="8800" b="1" dirty="0">
                <a:solidFill>
                  <a:srgbClr val="0070C0"/>
                </a:solidFill>
                <a:latin typeface="Times New Roman" panose="02020603050405020304" pitchFamily="18" charset="0"/>
                <a:cs typeface="Times New Roman" panose="02020603050405020304" pitchFamily="18" charset="0"/>
              </a:rPr>
              <a:t> :</a:t>
            </a:r>
            <a:r>
              <a:rPr lang="vi-VN" sz="8800" dirty="0">
                <a:solidFill>
                  <a:srgbClr val="0070C0"/>
                </a:solidFill>
                <a:latin typeface="Times New Roman" panose="02020603050405020304" pitchFamily="18" charset="0"/>
                <a:cs typeface="Times New Roman" panose="02020603050405020304" pitchFamily="18" charset="0"/>
              </a:rPr>
              <a:t>Tỷ lệ nhiễm HIV trong nhóm </a:t>
            </a:r>
            <a:r>
              <a:rPr lang="vi-VN" sz="8800" b="1" dirty="0">
                <a:solidFill>
                  <a:srgbClr val="0070C0"/>
                </a:solidFill>
                <a:latin typeface="Times New Roman" panose="02020603050405020304" pitchFamily="18" charset="0"/>
                <a:cs typeface="Times New Roman" panose="02020603050405020304" pitchFamily="18" charset="0"/>
              </a:rPr>
              <a:t>người trưởng thành 15–49 tuổi</a:t>
            </a:r>
            <a:r>
              <a:rPr lang="vi-VN" sz="8800" dirty="0">
                <a:solidFill>
                  <a:srgbClr val="0070C0"/>
                </a:solidFill>
                <a:latin typeface="Times New Roman" panose="02020603050405020304" pitchFamily="18" charset="0"/>
                <a:cs typeface="Times New Roman" panose="02020603050405020304" pitchFamily="18" charset="0"/>
              </a:rPr>
              <a:t> khoảng </a:t>
            </a:r>
            <a:r>
              <a:rPr lang="vi-VN" sz="8800" b="1" dirty="0">
                <a:solidFill>
                  <a:srgbClr val="0070C0"/>
                </a:solidFill>
                <a:latin typeface="Times New Roman" panose="02020603050405020304" pitchFamily="18" charset="0"/>
                <a:cs typeface="Times New Roman" panose="02020603050405020304" pitchFamily="18" charset="0"/>
              </a:rPr>
              <a:t>0,7%</a:t>
            </a:r>
            <a:r>
              <a:rPr lang="vi-VN" sz="8800" dirty="0">
                <a:solidFill>
                  <a:srgbClr val="0070C0"/>
                </a:solidFill>
                <a:latin typeface="Times New Roman" panose="02020603050405020304" pitchFamily="18" charset="0"/>
                <a:cs typeface="Times New Roman" panose="02020603050405020304" pitchFamily="18" charset="0"/>
              </a:rPr>
              <a:t> toàn cầu. </a:t>
            </a:r>
            <a:r>
              <a:rPr lang="vi-VN" sz="8800" b="1" dirty="0">
                <a:solidFill>
                  <a:srgbClr val="0070C0"/>
                </a:solidFill>
                <a:latin typeface="Times New Roman" panose="02020603050405020304" pitchFamily="18" charset="0"/>
                <a:cs typeface="Times New Roman" panose="02020603050405020304" pitchFamily="18" charset="0"/>
              </a:rPr>
              <a:t>Châu Phi hạ Sahara</a:t>
            </a:r>
            <a:r>
              <a:rPr lang="vi-VN" sz="8800" dirty="0">
                <a:solidFill>
                  <a:srgbClr val="0070C0"/>
                </a:solidFill>
                <a:latin typeface="Times New Roman" panose="02020603050405020304" pitchFamily="18" charset="0"/>
                <a:cs typeface="Times New Roman" panose="02020603050405020304" pitchFamily="18" charset="0"/>
              </a:rPr>
              <a:t> vẫn là khu vực bị ảnh hưởng nặng nhất, chiếm hơn </a:t>
            </a:r>
            <a:r>
              <a:rPr lang="vi-VN" sz="8800" b="1" dirty="0">
                <a:solidFill>
                  <a:srgbClr val="0070C0"/>
                </a:solidFill>
                <a:latin typeface="Times New Roman" panose="02020603050405020304" pitchFamily="18" charset="0"/>
                <a:cs typeface="Times New Roman" panose="02020603050405020304" pitchFamily="18" charset="0"/>
              </a:rPr>
              <a:t>2/3 người nhiễm HIV toàn cầu</a:t>
            </a:r>
            <a:r>
              <a:rPr lang="vi-VN" sz="8800" dirty="0">
                <a:solidFill>
                  <a:srgbClr val="0070C0"/>
                </a:solidFill>
                <a:latin typeface="Times New Roman" panose="02020603050405020304" pitchFamily="18" charset="0"/>
                <a:cs typeface="Times New Roman" panose="02020603050405020304" pitchFamily="18" charset="0"/>
              </a:rPr>
              <a:t> và tập trung nhiều ca nhiễm mới. Tỷ lệ người nhiễm biết tình trạng của họ cao (khoảng </a:t>
            </a:r>
            <a:r>
              <a:rPr lang="vi-VN" sz="8800" b="1" dirty="0">
                <a:solidFill>
                  <a:srgbClr val="0070C0"/>
                </a:solidFill>
                <a:latin typeface="Times New Roman" panose="02020603050405020304" pitchFamily="18" charset="0"/>
                <a:cs typeface="Times New Roman" panose="02020603050405020304" pitchFamily="18" charset="0"/>
              </a:rPr>
              <a:t>87%</a:t>
            </a:r>
            <a:r>
              <a:rPr lang="vi-VN" sz="8800" dirty="0">
                <a:solidFill>
                  <a:srgbClr val="0070C0"/>
                </a:solidFill>
                <a:latin typeface="Times New Roman" panose="02020603050405020304" pitchFamily="18" charset="0"/>
                <a:cs typeface="Times New Roman" panose="02020603050405020304" pitchFamily="18" charset="0"/>
              </a:rPr>
              <a:t>) và phần lớn đang tiếp cận </a:t>
            </a:r>
            <a:r>
              <a:rPr lang="vi-VN" sz="8800" b="1" dirty="0">
                <a:solidFill>
                  <a:srgbClr val="0070C0"/>
                </a:solidFill>
                <a:latin typeface="Times New Roman" panose="02020603050405020304" pitchFamily="18" charset="0"/>
                <a:cs typeface="Times New Roman" panose="02020603050405020304" pitchFamily="18" charset="0"/>
              </a:rPr>
              <a:t>điều trị kháng virus (ART)</a:t>
            </a:r>
            <a:r>
              <a:rPr lang="vi-VN" sz="8800" dirty="0">
                <a:solidFill>
                  <a:srgbClr val="0070C0"/>
                </a:solidFill>
                <a:latin typeface="Times New Roman" panose="02020603050405020304" pitchFamily="18" charset="0"/>
                <a:cs typeface="Times New Roman" panose="02020603050405020304" pitchFamily="18" charset="0"/>
              </a:rPr>
              <a:t>; tuy nhiên vẫn còn khoảng </a:t>
            </a:r>
            <a:r>
              <a:rPr lang="vi-VN" sz="8800" b="1" dirty="0">
                <a:solidFill>
                  <a:srgbClr val="0070C0"/>
                </a:solidFill>
                <a:latin typeface="Times New Roman" panose="02020603050405020304" pitchFamily="18" charset="0"/>
                <a:cs typeface="Times New Roman" panose="02020603050405020304" pitchFamily="18" charset="0"/>
              </a:rPr>
              <a:t>5,3 triệu người</a:t>
            </a:r>
            <a:r>
              <a:rPr lang="vi-VN" sz="8800" dirty="0">
                <a:solidFill>
                  <a:srgbClr val="0070C0"/>
                </a:solidFill>
                <a:latin typeface="Times New Roman" panose="02020603050405020304" pitchFamily="18" charset="0"/>
                <a:cs typeface="Times New Roman" panose="02020603050405020304" pitchFamily="18" charset="0"/>
              </a:rPr>
              <a:t> chưa biết họ dương tính. </a:t>
            </a:r>
            <a:r>
              <a:rPr lang="en-US" sz="8800" dirty="0">
                <a:solidFill>
                  <a:srgbClr val="0070C0"/>
                </a:solidFill>
                <a:latin typeface="Times New Roman" panose="02020603050405020304" pitchFamily="18" charset="0"/>
                <a:cs typeface="Times New Roman" panose="02020603050405020304" pitchFamily="18" charset="0"/>
              </a:rPr>
              <a:t> </a:t>
            </a:r>
            <a:r>
              <a:rPr lang="vi-VN" sz="8800" dirty="0">
                <a:solidFill>
                  <a:srgbClr val="0070C0"/>
                </a:solidFill>
                <a:latin typeface="Times New Roman" panose="02020603050405020304" pitchFamily="18" charset="0"/>
                <a:cs typeface="Times New Roman" panose="02020603050405020304" pitchFamily="18" charset="0"/>
              </a:rPr>
              <a:t>Khoảng </a:t>
            </a:r>
            <a:r>
              <a:rPr lang="vi-VN" sz="8800" b="1" dirty="0">
                <a:solidFill>
                  <a:srgbClr val="0070C0"/>
                </a:solidFill>
                <a:latin typeface="Times New Roman" panose="02020603050405020304" pitchFamily="18" charset="0"/>
                <a:cs typeface="Times New Roman" panose="02020603050405020304" pitchFamily="18" charset="0"/>
              </a:rPr>
              <a:t>31,6 triệu</a:t>
            </a:r>
            <a:r>
              <a:rPr lang="vi-VN" sz="8800" dirty="0">
                <a:solidFill>
                  <a:srgbClr val="0070C0"/>
                </a:solidFill>
                <a:latin typeface="Times New Roman" panose="02020603050405020304" pitchFamily="18" charset="0"/>
                <a:cs typeface="Times New Roman" panose="02020603050405020304" pitchFamily="18" charset="0"/>
              </a:rPr>
              <a:t> người trong số người nhiễm HIV trên thế giới đã được điều trị ARV vào năm 2024, đạt tỷ lệ điều trị khoảng </a:t>
            </a:r>
            <a:r>
              <a:rPr lang="vi-VN" sz="8800" b="1" dirty="0">
                <a:solidFill>
                  <a:srgbClr val="0070C0"/>
                </a:solidFill>
                <a:latin typeface="Times New Roman" panose="02020603050405020304" pitchFamily="18" charset="0"/>
                <a:cs typeface="Times New Roman" panose="02020603050405020304" pitchFamily="18" charset="0"/>
              </a:rPr>
              <a:t>77%</a:t>
            </a:r>
            <a:r>
              <a:rPr lang="vi-VN" sz="8800" dirty="0">
                <a:solidFill>
                  <a:srgbClr val="0070C0"/>
                </a:solidFill>
                <a:latin typeface="Times New Roman" panose="02020603050405020304" pitchFamily="18" charset="0"/>
                <a:cs typeface="Times New Roman" panose="02020603050405020304" pitchFamily="18" charset="0"/>
              </a:rPr>
              <a:t>.</a:t>
            </a:r>
          </a:p>
          <a:p>
            <a:pPr algn="l"/>
            <a:endParaRPr lang="en-US" dirty="0"/>
          </a:p>
        </p:txBody>
      </p:sp>
    </p:spTree>
    <p:extLst>
      <p:ext uri="{BB962C8B-B14F-4D97-AF65-F5344CB8AC3E}">
        <p14:creationId xmlns:p14="http://schemas.microsoft.com/office/powerpoint/2010/main" val="2836713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697" y="609599"/>
            <a:ext cx="9784079" cy="6052457"/>
          </a:xfrm>
        </p:spPr>
        <p:txBody>
          <a:bodyPr>
            <a:noAutofit/>
          </a:bodyPr>
          <a:lstStyle/>
          <a:p>
            <a:pPr lvl="0"/>
            <a:r>
              <a:rPr lang="en-US" sz="2200" b="1">
                <a:solidFill>
                  <a:srgbClr val="0070C0"/>
                </a:solidFill>
                <a:latin typeface="Times New Roman" panose="02020603050405020304" pitchFamily="18" charset="0"/>
                <a:cs typeface="Times New Roman" panose="02020603050405020304" pitchFamily="18" charset="0"/>
              </a:rPr>
              <a:t>- </a:t>
            </a:r>
            <a:r>
              <a:rPr lang="en-US" sz="2200">
                <a:solidFill>
                  <a:srgbClr val="0070C0"/>
                </a:solidFill>
                <a:latin typeface="Times New Roman" panose="02020603050405020304" pitchFamily="18" charset="0"/>
                <a:cs typeface="Times New Roman" panose="02020603050405020304" pitchFamily="18" charset="0"/>
              </a:rPr>
              <a:t>Tại Việt Nam:</a:t>
            </a:r>
            <a:r>
              <a:rPr lang="vi-VN" sz="2200" b="1">
                <a:solidFill>
                  <a:srgbClr val="0070C0"/>
                </a:solidFill>
                <a:latin typeface="Times New Roman" panose="02020603050405020304" pitchFamily="18" charset="0"/>
                <a:cs typeface="Times New Roman" panose="02020603050405020304" pitchFamily="18" charset="0"/>
              </a:rPr>
              <a:t>245.762 người</a:t>
            </a:r>
            <a:r>
              <a:rPr lang="vi-VN" sz="2200">
                <a:solidFill>
                  <a:srgbClr val="0070C0"/>
                </a:solidFill>
                <a:latin typeface="Times New Roman" panose="02020603050405020304" pitchFamily="18" charset="0"/>
                <a:cs typeface="Times New Roman" panose="02020603050405020304" pitchFamily="18" charset="0"/>
              </a:rPr>
              <a:t> đang sống với HIV tính đến cuối năm 2024. Trong </a:t>
            </a:r>
            <a:r>
              <a:rPr lang="vi-VN" sz="2200" b="1">
                <a:solidFill>
                  <a:srgbClr val="0070C0"/>
                </a:solidFill>
                <a:latin typeface="Times New Roman" panose="02020603050405020304" pitchFamily="18" charset="0"/>
                <a:cs typeface="Times New Roman" panose="02020603050405020304" pitchFamily="18" charset="0"/>
              </a:rPr>
              <a:t>năm 2024</a:t>
            </a:r>
            <a:r>
              <a:rPr lang="vi-VN" sz="2200">
                <a:solidFill>
                  <a:srgbClr val="0070C0"/>
                </a:solidFill>
                <a:latin typeface="Times New Roman" panose="02020603050405020304" pitchFamily="18" charset="0"/>
                <a:cs typeface="Times New Roman" panose="02020603050405020304" pitchFamily="18" charset="0"/>
              </a:rPr>
              <a:t>, Việt Nam ghi nhận:</a:t>
            </a:r>
            <a:r>
              <a:rPr lang="vi-VN" sz="2200" b="1">
                <a:solidFill>
                  <a:srgbClr val="0070C0"/>
                </a:solidFill>
                <a:latin typeface="Times New Roman" panose="02020603050405020304" pitchFamily="18" charset="0"/>
                <a:cs typeface="Times New Roman" panose="02020603050405020304" pitchFamily="18" charset="0"/>
              </a:rPr>
              <a:t>13.351 trường hợp nhiễm mới HIV</a:t>
            </a:r>
            <a:r>
              <a:rPr lang="vi-VN" sz="2200">
                <a:solidFill>
                  <a:srgbClr val="0070C0"/>
                </a:solidFill>
                <a:latin typeface="Times New Roman" panose="02020603050405020304" pitchFamily="18" charset="0"/>
                <a:cs typeface="Times New Roman" panose="02020603050405020304" pitchFamily="18" charset="0"/>
              </a:rPr>
              <a:t>. </a:t>
            </a:r>
            <a:r>
              <a:rPr lang="vi-VN" sz="2200" b="1">
                <a:solidFill>
                  <a:srgbClr val="0070C0"/>
                </a:solidFill>
                <a:latin typeface="Times New Roman" panose="02020603050405020304" pitchFamily="18" charset="0"/>
                <a:cs typeface="Times New Roman" panose="02020603050405020304" pitchFamily="18" charset="0"/>
              </a:rPr>
              <a:t>1.905 ca tử vong liên quan HIV/AIDS</a:t>
            </a:r>
            <a:r>
              <a:rPr lang="vi-VN" sz="2200">
                <a:solidFill>
                  <a:srgbClr val="0070C0"/>
                </a:solidFill>
                <a:latin typeface="Times New Roman" panose="02020603050405020304" pitchFamily="18" charset="0"/>
                <a:cs typeface="Times New Roman" panose="02020603050405020304" pitchFamily="18" charset="0"/>
              </a:rPr>
              <a:t>. </a:t>
            </a:r>
            <a:br>
              <a:rPr lang="vi-VN" sz="2200">
                <a:solidFill>
                  <a:srgbClr val="0070C0"/>
                </a:solidFill>
                <a:latin typeface="Times New Roman" panose="02020603050405020304" pitchFamily="18" charset="0"/>
                <a:cs typeface="Times New Roman" panose="02020603050405020304" pitchFamily="18" charset="0"/>
              </a:rPr>
            </a:br>
            <a:r>
              <a:rPr lang="vi-VN" sz="2200" b="1">
                <a:solidFill>
                  <a:srgbClr val="0070C0"/>
                </a:solidFill>
                <a:latin typeface="Times New Roman" panose="02020603050405020304" pitchFamily="18" charset="0"/>
                <a:cs typeface="Times New Roman" panose="02020603050405020304" pitchFamily="18" charset="0"/>
              </a:rPr>
              <a:t>Xu hướng lây nhiễm</a:t>
            </a:r>
            <a:r>
              <a:rPr lang="en-US" sz="2200" b="1">
                <a:solidFill>
                  <a:srgbClr val="0070C0"/>
                </a:solidFill>
                <a:latin typeface="Times New Roman" panose="02020603050405020304" pitchFamily="18" charset="0"/>
                <a:cs typeface="Times New Roman" panose="02020603050405020304" pitchFamily="18" charset="0"/>
              </a:rPr>
              <a:t>: </a:t>
            </a:r>
            <a:r>
              <a:rPr lang="vi-VN" sz="2200">
                <a:solidFill>
                  <a:srgbClr val="0070C0"/>
                </a:solidFill>
                <a:latin typeface="Times New Roman" panose="02020603050405020304" pitchFamily="18" charset="0"/>
                <a:cs typeface="Times New Roman" panose="02020603050405020304" pitchFamily="18" charset="0"/>
              </a:rPr>
              <a:t>Hầu hết ca nhiễm mới là </a:t>
            </a:r>
            <a:r>
              <a:rPr lang="vi-VN" sz="2200" b="1">
                <a:solidFill>
                  <a:srgbClr val="0070C0"/>
                </a:solidFill>
                <a:latin typeface="Times New Roman" panose="02020603050405020304" pitchFamily="18" charset="0"/>
                <a:cs typeface="Times New Roman" panose="02020603050405020304" pitchFamily="18" charset="0"/>
              </a:rPr>
              <a:t>nam giới</a:t>
            </a:r>
            <a:r>
              <a:rPr lang="vi-VN" sz="2200">
                <a:solidFill>
                  <a:srgbClr val="0070C0"/>
                </a:solidFill>
                <a:latin typeface="Times New Roman" panose="02020603050405020304" pitchFamily="18" charset="0"/>
                <a:cs typeface="Times New Roman" panose="02020603050405020304" pitchFamily="18" charset="0"/>
              </a:rPr>
              <a:t>, trong đó tỷ lệ </a:t>
            </a:r>
            <a:r>
              <a:rPr lang="vi-VN" sz="2200" b="1">
                <a:solidFill>
                  <a:srgbClr val="0070C0"/>
                </a:solidFill>
                <a:latin typeface="Times New Roman" panose="02020603050405020304" pitchFamily="18" charset="0"/>
                <a:cs typeface="Times New Roman" panose="02020603050405020304" pitchFamily="18" charset="0"/>
              </a:rPr>
              <a:t>nam quan hệ tình dục với nam (MSM)</a:t>
            </a:r>
            <a:r>
              <a:rPr lang="vi-VN" sz="2200">
                <a:solidFill>
                  <a:srgbClr val="0070C0"/>
                </a:solidFill>
                <a:latin typeface="Times New Roman" panose="02020603050405020304" pitchFamily="18" charset="0"/>
                <a:cs typeface="Times New Roman" panose="02020603050405020304" pitchFamily="18" charset="0"/>
              </a:rPr>
              <a:t> chiếm tỉ lệ cao. Hình thức </a:t>
            </a:r>
            <a:r>
              <a:rPr lang="vi-VN" sz="2200" b="1">
                <a:solidFill>
                  <a:srgbClr val="0070C0"/>
                </a:solidFill>
                <a:latin typeface="Times New Roman" panose="02020603050405020304" pitchFamily="18" charset="0"/>
                <a:cs typeface="Times New Roman" panose="02020603050405020304" pitchFamily="18" charset="0"/>
              </a:rPr>
              <a:t>lây truyền chủ yếu qua đường tình dục</a:t>
            </a:r>
            <a:r>
              <a:rPr lang="vi-VN" sz="2200">
                <a:solidFill>
                  <a:srgbClr val="0070C0"/>
                </a:solidFill>
                <a:latin typeface="Times New Roman" panose="02020603050405020304" pitchFamily="18" charset="0"/>
                <a:cs typeface="Times New Roman" panose="02020603050405020304" pitchFamily="18" charset="0"/>
              </a:rPr>
              <a:t> ngày càng tăng, chiếm phần lớn các ca nhiễm mới.</a:t>
            </a:r>
            <a:br>
              <a:rPr lang="en-US" sz="2200">
                <a:solidFill>
                  <a:srgbClr val="0070C0"/>
                </a:solidFill>
                <a:latin typeface="Times New Roman" panose="02020603050405020304" pitchFamily="18" charset="0"/>
                <a:cs typeface="Times New Roman" panose="02020603050405020304" pitchFamily="18" charset="0"/>
              </a:rPr>
            </a:br>
            <a:r>
              <a:rPr lang="vi-VN" sz="2200" b="1">
                <a:solidFill>
                  <a:srgbClr val="0070C0"/>
                </a:solidFill>
                <a:latin typeface="Times New Roman" panose="02020603050405020304" pitchFamily="18" charset="0"/>
                <a:cs typeface="Times New Roman" panose="02020603050405020304" pitchFamily="18" charset="0"/>
              </a:rPr>
              <a:t>Tiếp cận dịch vụ và điều trị</a:t>
            </a:r>
            <a:r>
              <a:rPr lang="en-US" sz="2200" b="1">
                <a:solidFill>
                  <a:srgbClr val="0070C0"/>
                </a:solidFill>
                <a:latin typeface="Times New Roman" panose="02020603050405020304" pitchFamily="18" charset="0"/>
                <a:cs typeface="Times New Roman" panose="02020603050405020304" pitchFamily="18" charset="0"/>
              </a:rPr>
              <a:t>:</a:t>
            </a:r>
            <a:r>
              <a:rPr lang="vi-VN" sz="2200">
                <a:solidFill>
                  <a:srgbClr val="0070C0"/>
                </a:solidFill>
                <a:latin typeface="Times New Roman" panose="02020603050405020304" pitchFamily="18" charset="0"/>
                <a:cs typeface="Times New Roman" panose="02020603050405020304" pitchFamily="18" charset="0"/>
              </a:rPr>
              <a:t>Việt Nam đã triển khai nhiều chương trình xét nghiệm và tiếp cận dịch vụ điều trị HIV/AIDS. </a:t>
            </a:r>
            <a:r>
              <a:rPr lang="en-US" sz="2200">
                <a:solidFill>
                  <a:srgbClr val="0070C0"/>
                </a:solidFill>
                <a:latin typeface="Times New Roman" panose="02020603050405020304" pitchFamily="18" charset="0"/>
                <a:cs typeface="Times New Roman" panose="02020603050405020304" pitchFamily="18" charset="0"/>
              </a:rPr>
              <a:t> </a:t>
            </a:r>
            <a:r>
              <a:rPr lang="vi-VN" sz="2200">
                <a:solidFill>
                  <a:srgbClr val="0070C0"/>
                </a:solidFill>
                <a:latin typeface="Times New Roman" panose="02020603050405020304" pitchFamily="18" charset="0"/>
                <a:cs typeface="Times New Roman" panose="02020603050405020304" pitchFamily="18" charset="0"/>
              </a:rPr>
              <a:t>Chương trình điều trị ARV giúp kéo dài tuổi thọ và giảm nguy cơ lây nhiễm trong cộng đồng. </a:t>
            </a:r>
            <a:br>
              <a:rPr lang="vi-VN" sz="2200">
                <a:solidFill>
                  <a:srgbClr val="0070C0"/>
                </a:solidFill>
                <a:latin typeface="Times New Roman" panose="02020603050405020304" pitchFamily="18" charset="0"/>
                <a:cs typeface="Times New Roman" panose="02020603050405020304" pitchFamily="18" charset="0"/>
              </a:rPr>
            </a:br>
            <a:br>
              <a:rPr lang="en-US" sz="2200">
                <a:solidFill>
                  <a:srgbClr val="0070C0"/>
                </a:solidFill>
                <a:latin typeface="Times New Roman" panose="02020603050405020304" pitchFamily="18" charset="0"/>
                <a:cs typeface="Times New Roman" panose="02020603050405020304" pitchFamily="18" charset="0"/>
              </a:rPr>
            </a:br>
            <a:endParaRPr lang="en-US" sz="2200">
              <a:solidFill>
                <a:srgbClr val="0070C0"/>
              </a:solidFill>
            </a:endParaRPr>
          </a:p>
        </p:txBody>
      </p:sp>
    </p:spTree>
    <p:extLst>
      <p:ext uri="{BB962C8B-B14F-4D97-AF65-F5344CB8AC3E}">
        <p14:creationId xmlns:p14="http://schemas.microsoft.com/office/powerpoint/2010/main" val="3609322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01189"/>
          </a:xfrm>
        </p:spPr>
        <p:txBody>
          <a:bodyPr/>
          <a:lstStyle/>
          <a:p>
            <a:pPr lvl="0"/>
            <a:r>
              <a:rPr lang="en-US" b="1">
                <a:solidFill>
                  <a:srgbClr val="00B050"/>
                </a:solidFill>
                <a:latin typeface="Times New Roman" panose="02020603050405020304" pitchFamily="18" charset="0"/>
                <a:cs typeface="Times New Roman" panose="02020603050405020304" pitchFamily="18" charset="0"/>
              </a:rPr>
              <a:t>II)-</a:t>
            </a:r>
            <a:r>
              <a:rPr lang="en-US" b="1" u="sng">
                <a:solidFill>
                  <a:srgbClr val="00B050"/>
                </a:solidFill>
                <a:latin typeface="Times New Roman" panose="02020603050405020304" pitchFamily="18" charset="0"/>
                <a:cs typeface="Times New Roman" panose="02020603050405020304" pitchFamily="18" charset="0"/>
              </a:rPr>
              <a:t> Đường lây truyền HIV</a:t>
            </a:r>
            <a:endParaRPr lang="en-US">
              <a:solidFill>
                <a:srgbClr val="00B050"/>
              </a:solidFill>
            </a:endParaRPr>
          </a:p>
        </p:txBody>
      </p:sp>
      <p:sp>
        <p:nvSpPr>
          <p:cNvPr id="3" name="Content Placeholder 2"/>
          <p:cNvSpPr>
            <a:spLocks noGrp="1"/>
          </p:cNvSpPr>
          <p:nvPr>
            <p:ph idx="1"/>
          </p:nvPr>
        </p:nvSpPr>
        <p:spPr>
          <a:xfrm>
            <a:off x="222069" y="1515291"/>
            <a:ext cx="9784079" cy="4526071"/>
          </a:xfrm>
        </p:spPr>
        <p:txBody>
          <a:bodyPr>
            <a:normAutofit/>
          </a:bodyPr>
          <a:lstStyle/>
          <a:p>
            <a:pPr lvl="0"/>
            <a:r>
              <a:rPr lang="en-US" sz="2200">
                <a:latin typeface="Times New Roman" panose="02020603050405020304" pitchFamily="18" charset="0"/>
                <a:cs typeface="Times New Roman" panose="02020603050405020304" pitchFamily="18" charset="0"/>
              </a:rPr>
              <a:t>1- HIV lây truyền qua đường máu: Truyền máu và các chế phẩm của máu không an toàn, tiêm chích ma túy, sử dụng chung dụng cụ với người nhiễm HIV (sử dụng chung bơm kim tiêm, dụng cụ xăm trổ, dao cạo hoặc các dụng cụ khác có dính máu người nhiễm HIV...)</a:t>
            </a:r>
          </a:p>
          <a:p>
            <a:pPr lvl="0"/>
            <a:r>
              <a:rPr lang="en-US" sz="2200">
                <a:latin typeface="Times New Roman" panose="02020603050405020304" pitchFamily="18" charset="0"/>
                <a:cs typeface="Times New Roman" panose="02020603050405020304" pitchFamily="18" charset="0"/>
              </a:rPr>
              <a:t>2- HIV lây truyền qua đường QHTD không an toàn: không sử dụng bao cao su khi QHTD với người nhiễm HIV.</a:t>
            </a:r>
          </a:p>
          <a:p>
            <a:pPr lvl="0"/>
            <a:r>
              <a:rPr lang="en-US" sz="2200">
                <a:latin typeface="Times New Roman" panose="02020603050405020304" pitchFamily="18" charset="0"/>
                <a:cs typeface="Times New Roman" panose="02020603050405020304" pitchFamily="18" charset="0"/>
              </a:rPr>
              <a:t>3- HIV lây truyền từ mẹ sang con: Trong thời kỳ mang thai, trong khi sinh nở và khi cho con bú.</a:t>
            </a:r>
          </a:p>
        </p:txBody>
      </p:sp>
    </p:spTree>
    <p:extLst>
      <p:ext uri="{BB962C8B-B14F-4D97-AF65-F5344CB8AC3E}">
        <p14:creationId xmlns:p14="http://schemas.microsoft.com/office/powerpoint/2010/main" val="2082311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53440"/>
          </a:xfrm>
        </p:spPr>
        <p:txBody>
          <a:bodyPr/>
          <a:lstStyle/>
          <a:p>
            <a:r>
              <a:rPr lang="en-US" b="1">
                <a:solidFill>
                  <a:srgbClr val="00B050"/>
                </a:solidFill>
                <a:latin typeface="Times New Roman" panose="02020603050405020304" pitchFamily="18" charset="0"/>
                <a:cs typeface="Times New Roman" panose="02020603050405020304" pitchFamily="18" charset="0"/>
              </a:rPr>
              <a:t>III)-</a:t>
            </a:r>
            <a:r>
              <a:rPr lang="en-US" b="1" u="sng">
                <a:solidFill>
                  <a:srgbClr val="00B050"/>
                </a:solidFill>
                <a:latin typeface="Times New Roman" panose="02020603050405020304" pitchFamily="18" charset="0"/>
                <a:cs typeface="Times New Roman" panose="02020603050405020304" pitchFamily="18" charset="0"/>
              </a:rPr>
              <a:t> Biểu hiện của HIV</a:t>
            </a:r>
            <a:endParaRPr lang="en-US">
              <a:solidFill>
                <a:srgbClr val="00B050"/>
              </a:solidFill>
            </a:endParaRPr>
          </a:p>
        </p:txBody>
      </p:sp>
      <p:sp>
        <p:nvSpPr>
          <p:cNvPr id="3" name="Content Placeholder 2"/>
          <p:cNvSpPr>
            <a:spLocks noGrp="1"/>
          </p:cNvSpPr>
          <p:nvPr>
            <p:ph idx="1"/>
          </p:nvPr>
        </p:nvSpPr>
        <p:spPr>
          <a:xfrm>
            <a:off x="259976" y="1763487"/>
            <a:ext cx="9431383" cy="4859382"/>
          </a:xfrm>
        </p:spPr>
        <p:txBody>
          <a:bodyPr>
            <a:noAutofit/>
          </a:bodyPr>
          <a:lstStyle/>
          <a:p>
            <a:pPr lvl="0"/>
            <a:r>
              <a:rPr lang="en-US" sz="2200" b="1">
                <a:latin typeface="Times New Roman" panose="02020603050405020304" pitchFamily="18" charset="0"/>
                <a:cs typeface="Times New Roman" panose="02020603050405020304" pitchFamily="18" charset="0"/>
              </a:rPr>
              <a:t>Gđ 1: Sơ nhiễm HIV (cửa sổ):</a:t>
            </a:r>
            <a:br>
              <a:rPr lang="en-US" sz="2200">
                <a:latin typeface="Times New Roman" panose="02020603050405020304" pitchFamily="18" charset="0"/>
                <a:cs typeface="Times New Roman" panose="02020603050405020304" pitchFamily="18" charset="0"/>
              </a:rPr>
            </a:br>
            <a:r>
              <a:rPr lang="en-US" sz="2200">
                <a:latin typeface="Times New Roman" panose="02020603050405020304" pitchFamily="18" charset="0"/>
                <a:cs typeface="Times New Roman" panose="02020603050405020304" pitchFamily="18" charset="0"/>
              </a:rPr>
              <a:t>Xuất hiện từ 2-4 tuần sau khi nhiễm, có triệu chứng giống bệnh cúm như sốt, nổi hạch, phát ban, mệt mỏi, viêm họng, đau cơ... Các triệu chứng này có thể kéo dài 1-2 tuần và dễ bị nhầm lẫn với bệnh cảm thông thường.</a:t>
            </a:r>
            <a:br>
              <a:rPr lang="en-US" sz="2200">
                <a:latin typeface="Times New Roman" panose="02020603050405020304" pitchFamily="18" charset="0"/>
                <a:cs typeface="Times New Roman" panose="02020603050405020304" pitchFamily="18" charset="0"/>
              </a:rPr>
            </a:br>
            <a:r>
              <a:rPr lang="en-US" sz="2200" b="1">
                <a:latin typeface="Times New Roman" panose="02020603050405020304" pitchFamily="18" charset="0"/>
                <a:cs typeface="Times New Roman" panose="02020603050405020304" pitchFamily="18" charset="0"/>
              </a:rPr>
              <a:t>Gđ 2: Nhiễm trùng HIV (không triệu chứng):</a:t>
            </a:r>
            <a:br>
              <a:rPr lang="en-US" sz="2200">
                <a:latin typeface="Times New Roman" panose="02020603050405020304" pitchFamily="18" charset="0"/>
                <a:cs typeface="Times New Roman" panose="02020603050405020304" pitchFamily="18" charset="0"/>
              </a:rPr>
            </a:br>
            <a:r>
              <a:rPr lang="en-US" sz="2200">
                <a:latin typeface="Times New Roman" panose="02020603050405020304" pitchFamily="18" charset="0"/>
                <a:cs typeface="Times New Roman" panose="02020603050405020304" pitchFamily="18" charset="0"/>
              </a:rPr>
              <a:t>Trong giai đoạn này, virus nhân lên và phá hủy hệ miễn dịch, nhưng người bệnh có thể không có triệu chứng rõ ràng trong nhiều năm.</a:t>
            </a:r>
            <a:br>
              <a:rPr lang="en-US" sz="2200">
                <a:latin typeface="Times New Roman" panose="02020603050405020304" pitchFamily="18" charset="0"/>
                <a:cs typeface="Times New Roman" panose="02020603050405020304" pitchFamily="18" charset="0"/>
              </a:rPr>
            </a:br>
            <a:r>
              <a:rPr lang="en-US" sz="2200" b="1">
                <a:latin typeface="Times New Roman" panose="02020603050405020304" pitchFamily="18" charset="0"/>
                <a:cs typeface="Times New Roman" panose="02020603050405020304" pitchFamily="18" charset="0"/>
              </a:rPr>
              <a:t>Gđ 3: HIV cận AIDS (suy giảm miễn dịch):</a:t>
            </a:r>
            <a:br>
              <a:rPr lang="en-US" sz="2200">
                <a:latin typeface="Times New Roman" panose="02020603050405020304" pitchFamily="18" charset="0"/>
                <a:cs typeface="Times New Roman" panose="02020603050405020304" pitchFamily="18" charset="0"/>
              </a:rPr>
            </a:br>
            <a:r>
              <a:rPr lang="en-US" sz="2200">
                <a:latin typeface="Times New Roman" panose="02020603050405020304" pitchFamily="18" charset="0"/>
                <a:cs typeface="Times New Roman" panose="02020603050405020304" pitchFamily="18" charset="0"/>
              </a:rPr>
              <a:t>Giai đoạn này hệ miễn dịch bị suy yếu nghiêm trọng, làm tăng nguy cơ mắc các bệnh nhiễm trùng cơ hội như viêm phổi, lao, nấm, sút cân &lt;10%.</a:t>
            </a:r>
            <a:br>
              <a:rPr lang="en-US" sz="2200">
                <a:latin typeface="Times New Roman" panose="02020603050405020304" pitchFamily="18" charset="0"/>
                <a:cs typeface="Times New Roman" panose="02020603050405020304" pitchFamily="18" charset="0"/>
              </a:rPr>
            </a:br>
            <a:r>
              <a:rPr lang="en-US" sz="2200" b="1">
                <a:latin typeface="Times New Roman" panose="02020603050405020304" pitchFamily="18" charset="0"/>
                <a:cs typeface="Times New Roman" panose="02020603050405020304" pitchFamily="18" charset="0"/>
              </a:rPr>
              <a:t>Gđ 4: Bệnh AIDS:</a:t>
            </a:r>
            <a:br>
              <a:rPr lang="en-US" sz="2200">
                <a:latin typeface="Times New Roman" panose="02020603050405020304" pitchFamily="18" charset="0"/>
                <a:cs typeface="Times New Roman" panose="02020603050405020304" pitchFamily="18" charset="0"/>
              </a:rPr>
            </a:br>
            <a:r>
              <a:rPr lang="en-US" sz="2200">
                <a:latin typeface="Times New Roman" panose="02020603050405020304" pitchFamily="18" charset="0"/>
                <a:cs typeface="Times New Roman" panose="02020603050405020304" pitchFamily="18" charset="0"/>
              </a:rPr>
              <a:t>Đây là giai đoạn cuối của HIV, ở giai đoạn AIDS mọi nổ lực điều trị không có kết quả, chỉ kéo dài sự sống cho bệnh nhân, tế bào CD4 giảm &lt;200, sút cân &gt; 10%, nhiễm trùng cơ hội nặng, ung thư...</a:t>
            </a:r>
            <a:br>
              <a:rPr lang="en-US" sz="2200">
                <a:latin typeface="Times New Roman" panose="02020603050405020304" pitchFamily="18" charset="0"/>
                <a:cs typeface="Times New Roman" panose="02020603050405020304" pitchFamily="18" charset="0"/>
              </a:rPr>
            </a:br>
            <a:endParaRPr lang="en-US" sz="2200"/>
          </a:p>
          <a:p>
            <a:endParaRPr lang="en-US" sz="2200"/>
          </a:p>
        </p:txBody>
      </p:sp>
    </p:spTree>
    <p:extLst>
      <p:ext uri="{BB962C8B-B14F-4D97-AF65-F5344CB8AC3E}">
        <p14:creationId xmlns:p14="http://schemas.microsoft.com/office/powerpoint/2010/main" val="1314685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44880"/>
          </a:xfrm>
        </p:spPr>
        <p:txBody>
          <a:bodyPr/>
          <a:lstStyle/>
          <a:p>
            <a:pPr lvl="0"/>
            <a:r>
              <a:rPr lang="en-US" b="1">
                <a:solidFill>
                  <a:srgbClr val="00B050"/>
                </a:solidFill>
                <a:latin typeface="Times New Roman" panose="02020603050405020304" pitchFamily="18" charset="0"/>
                <a:cs typeface="Times New Roman" panose="02020603050405020304" pitchFamily="18" charset="0"/>
              </a:rPr>
              <a:t>IV)- </a:t>
            </a:r>
            <a:r>
              <a:rPr lang="en-US" b="1" u="sng">
                <a:solidFill>
                  <a:srgbClr val="00B050"/>
                </a:solidFill>
                <a:latin typeface="Times New Roman" panose="02020603050405020304" pitchFamily="18" charset="0"/>
                <a:cs typeface="Times New Roman" panose="02020603050405020304" pitchFamily="18" charset="0"/>
              </a:rPr>
              <a:t>Phòng ngừa lây nhiễm HIV</a:t>
            </a:r>
            <a:endParaRPr lang="en-US">
              <a:solidFill>
                <a:srgbClr val="00B050"/>
              </a:solidFill>
            </a:endParaRPr>
          </a:p>
        </p:txBody>
      </p:sp>
      <p:sp>
        <p:nvSpPr>
          <p:cNvPr id="3" name="Content Placeholder 2"/>
          <p:cNvSpPr>
            <a:spLocks noGrp="1"/>
          </p:cNvSpPr>
          <p:nvPr>
            <p:ph idx="1"/>
          </p:nvPr>
        </p:nvSpPr>
        <p:spPr>
          <a:xfrm>
            <a:off x="182879" y="1436915"/>
            <a:ext cx="9705703" cy="5068388"/>
          </a:xfrm>
        </p:spPr>
        <p:txBody>
          <a:bodyPr>
            <a:normAutofit/>
          </a:bodyPr>
          <a:lstStyle/>
          <a:p>
            <a:pPr lvl="0"/>
            <a:r>
              <a:rPr lang="en-US" sz="2200">
                <a:latin typeface="Times New Roman" panose="02020603050405020304" pitchFamily="18" charset="0"/>
                <a:cs typeface="Times New Roman" panose="02020603050405020304" pitchFamily="18" charset="0"/>
              </a:rPr>
              <a:t>1- </a:t>
            </a:r>
            <a:r>
              <a:rPr lang="en-US" sz="2200" b="1">
                <a:latin typeface="Times New Roman" panose="02020603050405020304" pitchFamily="18" charset="0"/>
                <a:cs typeface="Times New Roman" panose="02020603050405020304" pitchFamily="18" charset="0"/>
              </a:rPr>
              <a:t>HIV lây truyền qua đường máu</a:t>
            </a:r>
            <a:r>
              <a:rPr lang="en-US" sz="2200">
                <a:latin typeface="Times New Roman" panose="02020603050405020304" pitchFamily="18" charset="0"/>
                <a:cs typeface="Times New Roman" panose="02020603050405020304" pitchFamily="18" charset="0"/>
              </a:rPr>
              <a:t>: Sử dụng máu, các chế phẩm của máu phải an toàn, không tiêm chích ma túy, không sử dụng chung dụng cụ với người nhiễm HIV (</a:t>
            </a:r>
            <a:r>
              <a:rPr lang="en-US" sz="2200" i="1">
                <a:latin typeface="Times New Roman" panose="02020603050405020304" pitchFamily="18" charset="0"/>
                <a:cs typeface="Times New Roman" panose="02020603050405020304" pitchFamily="18" charset="0"/>
              </a:rPr>
              <a:t>sử dụng chung bơm kim tiêm, dụng cụ xăm trổ, dao cạo hoặc các dụng cụ khác có dính máu người nhiễm HIV...</a:t>
            </a:r>
            <a:r>
              <a:rPr lang="en-US" sz="2200">
                <a:latin typeface="Times New Roman" panose="02020603050405020304" pitchFamily="18" charset="0"/>
                <a:cs typeface="Times New Roman" panose="02020603050405020304" pitchFamily="18" charset="0"/>
              </a:rPr>
              <a:t>), khi tiếp xúc với máu, các dịch tiết người nhiễm HIV phải có đồ bảo hộ (găng tay, miếng chắn...)</a:t>
            </a:r>
          </a:p>
          <a:p>
            <a:pPr lvl="0"/>
            <a:r>
              <a:rPr lang="en-US" sz="2200">
                <a:latin typeface="Times New Roman" panose="02020603050405020304" pitchFamily="18" charset="0"/>
                <a:cs typeface="Times New Roman" panose="02020603050405020304" pitchFamily="18" charset="0"/>
              </a:rPr>
              <a:t>2- </a:t>
            </a:r>
            <a:r>
              <a:rPr lang="en-US" sz="2200" b="1">
                <a:latin typeface="Times New Roman" panose="02020603050405020304" pitchFamily="18" charset="0"/>
                <a:cs typeface="Times New Roman" panose="02020603050405020304" pitchFamily="18" charset="0"/>
              </a:rPr>
              <a:t>HIV lây truyền qua đường QHTD không an toàn</a:t>
            </a:r>
            <a:r>
              <a:rPr lang="en-US" sz="2200">
                <a:latin typeface="Times New Roman" panose="02020603050405020304" pitchFamily="18" charset="0"/>
                <a:cs typeface="Times New Roman" panose="02020603050405020304" pitchFamily="18" charset="0"/>
              </a:rPr>
              <a:t>:  Sống chung thủy 1 vợ, 1 chồng, sử dụng bao cao su khi quan hệ tình dục không an toàn.</a:t>
            </a:r>
          </a:p>
          <a:p>
            <a:pPr lvl="0"/>
            <a:r>
              <a:rPr lang="en-US" sz="2200">
                <a:latin typeface="Times New Roman" panose="02020603050405020304" pitchFamily="18" charset="0"/>
                <a:cs typeface="Times New Roman" panose="02020603050405020304" pitchFamily="18" charset="0"/>
              </a:rPr>
              <a:t>3- </a:t>
            </a:r>
            <a:r>
              <a:rPr lang="en-US" sz="2200" b="1">
                <a:latin typeface="Times New Roman" panose="02020603050405020304" pitchFamily="18" charset="0"/>
                <a:cs typeface="Times New Roman" panose="02020603050405020304" pitchFamily="18" charset="0"/>
              </a:rPr>
              <a:t>HIV lây truyền từ mẹ sang con</a:t>
            </a:r>
            <a:r>
              <a:rPr lang="en-US" sz="2200">
                <a:latin typeface="Times New Roman" panose="02020603050405020304" pitchFamily="18" charset="0"/>
                <a:cs typeface="Times New Roman" panose="02020603050405020304" pitchFamily="18" charset="0"/>
              </a:rPr>
              <a:t>: Sàng lọc HIV trước hôn nhân, trước khi mang thai, phụ nữ HIV trước khi mang thai phải đến y tế để được tư vấn.</a:t>
            </a:r>
          </a:p>
          <a:p>
            <a:endParaRPr lang="en-US" sz="2200"/>
          </a:p>
        </p:txBody>
      </p:sp>
    </p:spTree>
    <p:extLst>
      <p:ext uri="{BB962C8B-B14F-4D97-AF65-F5344CB8AC3E}">
        <p14:creationId xmlns:p14="http://schemas.microsoft.com/office/powerpoint/2010/main" val="1947967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8754049" cy="1320800"/>
          </a:xfrm>
        </p:spPr>
        <p:txBody>
          <a:bodyPr>
            <a:normAutofit fontScale="90000"/>
          </a:bodyPr>
          <a:lstStyle/>
          <a:p>
            <a:pPr lvl="0"/>
            <a:r>
              <a:rPr lang="en-US" b="1">
                <a:solidFill>
                  <a:srgbClr val="00B050"/>
                </a:solidFill>
                <a:latin typeface="Times New Roman" panose="02020603050405020304" pitchFamily="18" charset="0"/>
                <a:cs typeface="Times New Roman" panose="02020603050405020304" pitchFamily="18" charset="0"/>
              </a:rPr>
              <a:t>V)- </a:t>
            </a:r>
            <a:r>
              <a:rPr lang="en-US" b="1" u="sng">
                <a:solidFill>
                  <a:srgbClr val="00B050"/>
                </a:solidFill>
                <a:latin typeface="Times New Roman" panose="02020603050405020304" pitchFamily="18" charset="0"/>
                <a:cs typeface="Times New Roman" panose="02020603050405020304" pitchFamily="18" charset="0"/>
              </a:rPr>
              <a:t>Tính kỳ thị và phân biệt đối xử đối với người bị nhiễm HIV</a:t>
            </a:r>
            <a:br>
              <a:rPr lang="en-US" b="1">
                <a:solidFill>
                  <a:srgbClr val="00B050"/>
                </a:solidFill>
                <a:latin typeface="Times New Roman" panose="02020603050405020304" pitchFamily="18" charset="0"/>
                <a:cs typeface="Times New Roman" panose="02020603050405020304" pitchFamily="18" charset="0"/>
              </a:rPr>
            </a:br>
            <a:br>
              <a:rPr lang="en-US">
                <a:solidFill>
                  <a:srgbClr val="0070C0"/>
                </a:solidFill>
              </a:rPr>
            </a:br>
            <a:endParaRPr lang="en-US">
              <a:solidFill>
                <a:srgbClr val="0070C0"/>
              </a:solidFill>
            </a:endParaRPr>
          </a:p>
        </p:txBody>
      </p:sp>
      <p:sp>
        <p:nvSpPr>
          <p:cNvPr id="3" name="Content Placeholder 2"/>
          <p:cNvSpPr>
            <a:spLocks noGrp="1"/>
          </p:cNvSpPr>
          <p:nvPr>
            <p:ph idx="1"/>
          </p:nvPr>
        </p:nvSpPr>
        <p:spPr>
          <a:xfrm>
            <a:off x="418011" y="1789613"/>
            <a:ext cx="9470571" cy="4885508"/>
          </a:xfrm>
        </p:spPr>
        <p:txBody>
          <a:bodyPr>
            <a:noAutofit/>
          </a:bodyPr>
          <a:lstStyle/>
          <a:p>
            <a:pPr lvl="0"/>
            <a:r>
              <a:rPr lang="en-US" sz="2200">
                <a:solidFill>
                  <a:srgbClr val="0070C0"/>
                </a:solidFill>
                <a:latin typeface="Times New Roman" panose="02020603050405020304" pitchFamily="18" charset="0"/>
                <a:cs typeface="Times New Roman" panose="02020603050405020304" pitchFamily="18" charset="0"/>
              </a:rPr>
              <a:t>Hiện nay, ở nhiều nơi trên thế giới cũng như ở nước ta, sự kỳ thị và phân biệt đối xử với những người nhiễm HIV vẫn còn xảy ra, xuất phát từ nguyên nhân sau:</a:t>
            </a:r>
            <a:br>
              <a:rPr lang="en-US" sz="2200">
                <a:solidFill>
                  <a:srgbClr val="0070C0"/>
                </a:solidFill>
                <a:latin typeface="Times New Roman" panose="02020603050405020304" pitchFamily="18" charset="0"/>
                <a:cs typeface="Times New Roman" panose="02020603050405020304" pitchFamily="18" charset="0"/>
              </a:rPr>
            </a:br>
            <a:r>
              <a:rPr lang="en-US" sz="2200" i="1">
                <a:solidFill>
                  <a:srgbClr val="0070C0"/>
                </a:solidFill>
                <a:latin typeface="Times New Roman" panose="02020603050405020304" pitchFamily="18" charset="0"/>
                <a:cs typeface="Times New Roman" panose="02020603050405020304" pitchFamily="18" charset="0"/>
              </a:rPr>
              <a:t>Thứ nhất</a:t>
            </a:r>
            <a:r>
              <a:rPr lang="en-US" sz="2200">
                <a:solidFill>
                  <a:srgbClr val="0070C0"/>
                </a:solidFill>
                <a:latin typeface="Times New Roman" panose="02020603050405020304" pitchFamily="18" charset="0"/>
                <a:cs typeface="Times New Roman" panose="02020603050405020304" pitchFamily="18" charset="0"/>
              </a:rPr>
              <a:t>, do bản chất của bệnh:  HIV/AIDS là bệnh truyền nhiễm nguy hiểm dẫn đến chết người, bệnh chưa có thuốc điều trị đặc hiệu, cũng như chưa có vắc xin phòng bệnh. Do vậy mọi người sợ bị lây nhiễm HIV khi tiếp xúc với người nhiễm HIV.</a:t>
            </a:r>
            <a:br>
              <a:rPr lang="en-US" sz="2200">
                <a:solidFill>
                  <a:srgbClr val="0070C0"/>
                </a:solidFill>
                <a:latin typeface="Times New Roman" panose="02020603050405020304" pitchFamily="18" charset="0"/>
                <a:cs typeface="Times New Roman" panose="02020603050405020304" pitchFamily="18" charset="0"/>
              </a:rPr>
            </a:br>
            <a:r>
              <a:rPr lang="en-US" sz="2200" i="1">
                <a:solidFill>
                  <a:srgbClr val="0070C0"/>
                </a:solidFill>
                <a:latin typeface="Times New Roman" panose="02020603050405020304" pitchFamily="18" charset="0"/>
                <a:cs typeface="Times New Roman" panose="02020603050405020304" pitchFamily="18" charset="0"/>
              </a:rPr>
              <a:t>Thứ hai</a:t>
            </a:r>
            <a:r>
              <a:rPr lang="en-US" sz="2200">
                <a:solidFill>
                  <a:srgbClr val="0070C0"/>
                </a:solidFill>
                <a:latin typeface="Times New Roman" panose="02020603050405020304" pitchFamily="18" charset="0"/>
                <a:cs typeface="Times New Roman" panose="02020603050405020304" pitchFamily="18" charset="0"/>
              </a:rPr>
              <a:t>, do xã hội, cộng đồng hiểu chưa đúng, không đầy đủ về HIV/AIDS: Nhiều người vẫn cho rằng HIV/AIDS là bệnh rất dễ lây, điều đó đã khiến mọi người sợ hãi, xa lánh, kỳ thị và phân biệt đối xử với người nhiễm HIV/AIDS.</a:t>
            </a:r>
            <a:br>
              <a:rPr lang="en-US" sz="2200">
                <a:solidFill>
                  <a:srgbClr val="0070C0"/>
                </a:solidFill>
                <a:latin typeface="Times New Roman" panose="02020603050405020304" pitchFamily="18" charset="0"/>
                <a:cs typeface="Times New Roman" panose="02020603050405020304" pitchFamily="18" charset="0"/>
              </a:rPr>
            </a:br>
            <a:r>
              <a:rPr lang="en-US" sz="2200">
                <a:solidFill>
                  <a:srgbClr val="0070C0"/>
                </a:solidFill>
                <a:latin typeface="Times New Roman" panose="02020603050405020304" pitchFamily="18" charset="0"/>
                <a:cs typeface="Times New Roman" panose="02020603050405020304" pitchFamily="18" charset="0"/>
              </a:rPr>
              <a:t>Chính việc cấm đoán, kỳ thị và phân biệt đối xử đối với người nhiễm HIV không làm hạn chế được dịch HIV/AIDS, mà ngược lai càng làm cho dịch HIV/AIDS ngày càng trở nên khó kiểm soát hơn.</a:t>
            </a:r>
            <a:br>
              <a:rPr lang="en-US" sz="2200">
                <a:solidFill>
                  <a:srgbClr val="0070C0"/>
                </a:solidFill>
              </a:rPr>
            </a:br>
            <a:endParaRPr lang="en-US" sz="2200">
              <a:solidFill>
                <a:srgbClr val="0070C0"/>
              </a:solidFill>
            </a:endParaRPr>
          </a:p>
          <a:p>
            <a:endParaRPr lang="en-US" sz="2200">
              <a:solidFill>
                <a:srgbClr val="0070C0"/>
              </a:solidFill>
            </a:endParaRPr>
          </a:p>
        </p:txBody>
      </p:sp>
    </p:spTree>
    <p:extLst>
      <p:ext uri="{BB962C8B-B14F-4D97-AF65-F5344CB8AC3E}">
        <p14:creationId xmlns:p14="http://schemas.microsoft.com/office/powerpoint/2010/main" val="360170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48788"/>
            <a:ext cx="8596668" cy="1153886"/>
          </a:xfrm>
        </p:spPr>
        <p:txBody>
          <a:bodyPr/>
          <a:lstStyle/>
          <a:p>
            <a:r>
              <a:rPr lang="en-US" b="1">
                <a:solidFill>
                  <a:srgbClr val="00B050"/>
                </a:solidFill>
                <a:latin typeface="Times New Roman" panose="02020603050405020304" pitchFamily="18" charset="0"/>
                <a:cs typeface="Times New Roman" panose="02020603050405020304" pitchFamily="18" charset="0"/>
              </a:rPr>
              <a:t>VI)- Để khắc phục vấn đề trên (giải pháp):</a:t>
            </a:r>
          </a:p>
        </p:txBody>
      </p:sp>
      <p:sp>
        <p:nvSpPr>
          <p:cNvPr id="3" name="Content Placeholder 2"/>
          <p:cNvSpPr>
            <a:spLocks noGrp="1"/>
          </p:cNvSpPr>
          <p:nvPr>
            <p:ph idx="1"/>
          </p:nvPr>
        </p:nvSpPr>
        <p:spPr>
          <a:xfrm>
            <a:off x="352697" y="1645920"/>
            <a:ext cx="9797143" cy="4676503"/>
          </a:xfrm>
        </p:spPr>
        <p:txBody>
          <a:bodyPr>
            <a:noAutofit/>
          </a:bodyPr>
          <a:lstStyle/>
          <a:p>
            <a:r>
              <a:rPr lang="en-US" sz="2200">
                <a:latin typeface="Times New Roman" panose="02020603050405020304" pitchFamily="18" charset="0"/>
                <a:cs typeface="Times New Roman" panose="02020603050405020304" pitchFamily="18" charset="0"/>
              </a:rPr>
              <a:t>1)- Đẩy mạnh công tác truyền thông để cộng đồng hiểu đúng về HIV/AIDS: nhất là đường lây truyền, cách phòng ngừa.</a:t>
            </a:r>
          </a:p>
          <a:p>
            <a:r>
              <a:rPr lang="en-US" sz="2200">
                <a:latin typeface="Times New Roman" panose="02020603050405020304" pitchFamily="18" charset="0"/>
                <a:cs typeface="Times New Roman" panose="02020603050405020304" pitchFamily="18" charset="0"/>
              </a:rPr>
              <a:t>2)- Chúng ta cũng cần khẳng định rằng:  Virus HIV không lây qua tiếp xúc thông thường như:  ăn uống chung, sử dụng chung bát đũa, ly cốc, ôm nhau, bắt tay, kể cả dùng chung nhà vệ sinh, bể bơi, hay nhà tắm, và muỗi cắn không lây truyền HIV.</a:t>
            </a:r>
          </a:p>
          <a:p>
            <a:r>
              <a:rPr lang="en-US" sz="2200">
                <a:latin typeface="Times New Roman" panose="02020603050405020304" pitchFamily="18" charset="0"/>
                <a:cs typeface="Times New Roman" panose="02020603050405020304" pitchFamily="18" charset="0"/>
              </a:rPr>
              <a:t>3)- Xã hội, cộng đồng và chúng ta phải tôn trọng và đối xử bình đẳng với người nhiễm HIV, không phân biệt đối xử, không kỳ thị, phải mở lòng với người có “H”.</a:t>
            </a:r>
          </a:p>
          <a:p>
            <a:r>
              <a:rPr lang="en-US" sz="2200">
                <a:latin typeface="Times New Roman" panose="02020603050405020304" pitchFamily="18" charset="0"/>
                <a:cs typeface="Times New Roman" panose="02020603050405020304" pitchFamily="18" charset="0"/>
              </a:rPr>
              <a:t>4)- Bảo vệ quyền lợi của người bị nhiễm HIV trong lao động sản xuất, chăm sóc y tế và trong xã hội./.</a:t>
            </a:r>
          </a:p>
          <a:p>
            <a:endParaRPr lang="en-US" sz="22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5167180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69</TotalTime>
  <Words>1414</Words>
  <Application>Microsoft Office PowerPoint</Application>
  <PresentationFormat>Widescreen</PresentationFormat>
  <Paragraphs>29</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Times New Roman</vt:lpstr>
      <vt:lpstr>Trebuchet MS</vt:lpstr>
      <vt:lpstr>Wingdings 3</vt:lpstr>
      <vt:lpstr>Facet</vt:lpstr>
      <vt:lpstr>PowerPoint Presentation</vt:lpstr>
      <vt:lpstr>PowerPoint Presentation</vt:lpstr>
      <vt:lpstr>- Tại Việt Nam:245.762 người đang sống với HIV tính đến cuối năm 2024. Trong năm 2024, Việt Nam ghi nhận:13.351 trường hợp nhiễm mới HIV. 1.905 ca tử vong liên quan HIV/AIDS.  Xu hướng lây nhiễm: Hầu hết ca nhiễm mới là nam giới, trong đó tỷ lệ nam quan hệ tình dục với nam (MSM) chiếm tỉ lệ cao. Hình thức lây truyền chủ yếu qua đường tình dục ngày càng tăng, chiếm phần lớn các ca nhiễm mới. Tiếp cận dịch vụ và điều trị:Việt Nam đã triển khai nhiều chương trình xét nghiệm và tiếp cận dịch vụ điều trị HIV/AIDS.  Chương trình điều trị ARV giúp kéo dài tuổi thọ và giảm nguy cơ lây nhiễm trong cộng đồng.   </vt:lpstr>
      <vt:lpstr>II)- Đường lây truyền HIV</vt:lpstr>
      <vt:lpstr>III)- Biểu hiện của HIV</vt:lpstr>
      <vt:lpstr>IV)- Phòng ngừa lây nhiễm HIV</vt:lpstr>
      <vt:lpstr>V)- Tính kỳ thị và phân biệt đối xử đối với người bị nhiễm HIV  </vt:lpstr>
      <vt:lpstr>VI)- Để khắc phục vấn đề trên (giải pháp):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TƯ VẤN CHUYÊN ĐỀ HIV/AIDS  TRƯỜNG TIỂU HỌC VĨNH HÒA A THỰC HIỆN: Bs.CK1.PHAN PHƯƠNG ĐÔNG </dc:title>
  <dc:creator>Admin</dc:creator>
  <cp:lastModifiedBy>Admin</cp:lastModifiedBy>
  <cp:revision>51</cp:revision>
  <dcterms:created xsi:type="dcterms:W3CDTF">2025-12-21T12:24:37Z</dcterms:created>
  <dcterms:modified xsi:type="dcterms:W3CDTF">2025-12-23T02:24:11Z</dcterms:modified>
</cp:coreProperties>
</file>